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tiff" ContentType="image/tiff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04" r:id="rId5"/>
    <p:sldId id="346" r:id="rId6"/>
    <p:sldId id="357" r:id="rId7"/>
    <p:sldId id="370" r:id="rId8"/>
    <p:sldId id="288" r:id="rId9"/>
    <p:sldId id="297" r:id="rId10"/>
    <p:sldId id="371" r:id="rId11"/>
    <p:sldId id="295" r:id="rId12"/>
    <p:sldId id="372" r:id="rId13"/>
    <p:sldId id="294" r:id="rId14"/>
    <p:sldId id="367" r:id="rId15"/>
    <p:sldId id="470" r:id="rId16"/>
    <p:sldId id="368" r:id="rId17"/>
    <p:sldId id="352" r:id="rId18"/>
    <p:sldId id="353" r:id="rId19"/>
    <p:sldId id="320" r:id="rId20"/>
    <p:sldId id="331" r:id="rId21"/>
    <p:sldId id="374" r:id="rId22"/>
    <p:sldId id="375" r:id="rId23"/>
    <p:sldId id="373" r:id="rId24"/>
    <p:sldId id="376" r:id="rId25"/>
    <p:sldId id="377" r:id="rId26"/>
    <p:sldId id="360" r:id="rId27"/>
    <p:sldId id="307" r:id="rId28"/>
    <p:sldId id="361" r:id="rId29"/>
    <p:sldId id="364" r:id="rId30"/>
    <p:sldId id="328" r:id="rId31"/>
    <p:sldId id="333" r:id="rId32"/>
    <p:sldId id="369" r:id="rId33"/>
    <p:sldId id="342" r:id="rId34"/>
    <p:sldId id="337" r:id="rId35"/>
    <p:sldId id="335" r:id="rId36"/>
    <p:sldId id="349" r:id="rId37"/>
    <p:sldId id="378" r:id="rId38"/>
    <p:sldId id="379" r:id="rId39"/>
    <p:sldId id="380" r:id="rId40"/>
    <p:sldId id="381" r:id="rId41"/>
    <p:sldId id="334" r:id="rId42"/>
    <p:sldId id="296" r:id="rId43"/>
    <p:sldId id="406" r:id="rId44"/>
    <p:sldId id="343" r:id="rId45"/>
    <p:sldId id="395" r:id="rId46"/>
    <p:sldId id="399" r:id="rId47"/>
    <p:sldId id="423" r:id="rId48"/>
    <p:sldId id="397" r:id="rId49"/>
    <p:sldId id="398" r:id="rId50"/>
    <p:sldId id="283" r:id="rId51"/>
    <p:sldId id="292" r:id="rId52"/>
    <p:sldId id="409" r:id="rId53"/>
    <p:sldId id="449" r:id="rId54"/>
    <p:sldId id="299" r:id="rId55"/>
    <p:sldId id="344" r:id="rId56"/>
    <p:sldId id="408" r:id="rId57"/>
    <p:sldId id="345" r:id="rId58"/>
    <p:sldId id="433" r:id="rId59"/>
    <p:sldId id="300" r:id="rId60"/>
    <p:sldId id="284" r:id="rId61"/>
    <p:sldId id="422" r:id="rId62"/>
    <p:sldId id="347" r:id="rId63"/>
    <p:sldId id="301" r:id="rId64"/>
    <p:sldId id="454" r:id="rId65"/>
    <p:sldId id="455" r:id="rId66"/>
    <p:sldId id="450" r:id="rId67"/>
    <p:sldId id="419" r:id="rId68"/>
    <p:sldId id="453" r:id="rId69"/>
    <p:sldId id="456" r:id="rId70"/>
    <p:sldId id="458" r:id="rId71"/>
    <p:sldId id="471" r:id="rId72"/>
    <p:sldId id="459" r:id="rId73"/>
    <p:sldId id="460" r:id="rId74"/>
    <p:sldId id="461" r:id="rId75"/>
    <p:sldId id="462" r:id="rId76"/>
    <p:sldId id="463" r:id="rId77"/>
    <p:sldId id="464" r:id="rId78"/>
    <p:sldId id="465" r:id="rId79"/>
    <p:sldId id="466" r:id="rId80"/>
    <p:sldId id="467" r:id="rId81"/>
    <p:sldId id="468" r:id="rId82"/>
    <p:sldId id="469" r:id="rId83"/>
    <p:sldId id="426" r:id="rId84"/>
    <p:sldId id="427" r:id="rId85"/>
    <p:sldId id="429" r:id="rId86"/>
    <p:sldId id="472" r:id="rId8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6699"/>
    <a:srgbClr val="4382C1"/>
    <a:srgbClr val="FFD4D1"/>
    <a:srgbClr val="FE877E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71" autoAdjust="0"/>
    <p:restoredTop sz="94434" autoAdjust="0"/>
  </p:normalViewPr>
  <p:slideViewPr>
    <p:cSldViewPr snapToGrid="0">
      <p:cViewPr varScale="1">
        <p:scale>
          <a:sx n="116" d="100"/>
          <a:sy n="116" d="100"/>
        </p:scale>
        <p:origin x="184" y="416"/>
      </p:cViewPr>
      <p:guideLst/>
    </p:cSldViewPr>
  </p:slideViewPr>
  <p:outlineViewPr>
    <p:cViewPr>
      <p:scale>
        <a:sx n="33" d="100"/>
        <a:sy n="33" d="100"/>
      </p:scale>
      <p:origin x="0" y="-112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bleStyles" Target="tableStyles.xml"/><Relationship Id="rId9" Type="http://schemas.openxmlformats.org/officeDocument/2006/relationships/slide" Target="slides/slide6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6A631-02D2-4821-B9FA-0B65AD7E21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控制流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指令流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驱动方式。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1. </a:t>
            </a:r>
            <a:r>
              <a:rPr lang="zh-CN" altLang="en-US" dirty="0">
                <a:latin typeface="Arial" panose="020B0604020202020204" pitchFamily="34" charset="0"/>
              </a:rPr>
              <a:t>程序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计数器</a:t>
            </a:r>
            <a:r>
              <a:rPr lang="en-US" altLang="zh-CN" dirty="0">
                <a:latin typeface="Arial" panose="020B0604020202020204" pitchFamily="34" charset="0"/>
              </a:rPr>
              <a:t>PC(Program Counter)</a:t>
            </a:r>
            <a:r>
              <a:rPr lang="zh-CN" altLang="en-US" dirty="0">
                <a:latin typeface="Arial" panose="020B0604020202020204" pitchFamily="34" charset="0"/>
              </a:rPr>
              <a:t>，让它存放当前指令所在的存储单元的地址。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指令包含操作码和地址码：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规定了计算机从哪个地址取数，进行什么操作，然后送到什么地址等。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2. </a:t>
            </a:r>
            <a:r>
              <a:rPr lang="zh-CN" altLang="en-US" dirty="0">
                <a:latin typeface="Arial" panose="020B0604020202020204" pitchFamily="34" charset="0"/>
              </a:rPr>
              <a:t>取指令，指令译码：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操作码送译码器，解析指令功能；地址码，送地址生成部件。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3. </a:t>
            </a:r>
            <a:r>
              <a:rPr lang="zh-CN" altLang="en-US" dirty="0">
                <a:latin typeface="Arial" panose="020B0604020202020204" pitchFamily="34" charset="0"/>
              </a:rPr>
              <a:t>操作控制器：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产生出实现指令功能所需要的动作的控制信号，发往各个部件。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一般将指令和数据分别存放在该程序区的不同区域内。</a:t>
            </a:r>
            <a:endParaRPr lang="zh-CN" altLang="en-US" dirty="0"/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控制流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指令流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驱动方式。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1. </a:t>
            </a:r>
            <a:r>
              <a:rPr lang="zh-CN" altLang="en-US" dirty="0">
                <a:latin typeface="Arial" panose="020B0604020202020204" pitchFamily="34" charset="0"/>
              </a:rPr>
              <a:t>程序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计数器</a:t>
            </a:r>
            <a:r>
              <a:rPr lang="en-US" altLang="zh-CN" dirty="0">
                <a:latin typeface="Arial" panose="020B0604020202020204" pitchFamily="34" charset="0"/>
              </a:rPr>
              <a:t>PC(Program Counter)</a:t>
            </a:r>
            <a:r>
              <a:rPr lang="zh-CN" altLang="en-US" dirty="0">
                <a:latin typeface="Arial" panose="020B0604020202020204" pitchFamily="34" charset="0"/>
              </a:rPr>
              <a:t>，让它存放当前指令所在的存储单元的地址。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指令包含操作码和地址码：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规定了计算机从哪个地址取数，进行什么操作，然后送到什么地址等。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2. </a:t>
            </a:r>
            <a:r>
              <a:rPr lang="zh-CN" altLang="en-US" dirty="0">
                <a:latin typeface="Arial" panose="020B0604020202020204" pitchFamily="34" charset="0"/>
              </a:rPr>
              <a:t>取指令，指令译码：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操作码送译码器，解析指令功能；地址码，送地址生成部件。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3. </a:t>
            </a:r>
            <a:r>
              <a:rPr lang="zh-CN" altLang="en-US" dirty="0">
                <a:latin typeface="Arial" panose="020B0604020202020204" pitchFamily="34" charset="0"/>
              </a:rPr>
              <a:t>操作控制器：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产生出实现指令功能所需要的动作的控制信号，发往各个部件。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一般将指令和数据分别存放在该程序区的不同区域内。</a:t>
            </a:r>
            <a:endParaRPr lang="zh-CN" altLang="en-US" dirty="0"/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控制流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指令流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驱动方式。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1. </a:t>
            </a:r>
            <a:r>
              <a:rPr lang="zh-CN" altLang="en-US" dirty="0">
                <a:latin typeface="Arial" panose="020B0604020202020204" pitchFamily="34" charset="0"/>
              </a:rPr>
              <a:t>程序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计数器</a:t>
            </a:r>
            <a:r>
              <a:rPr lang="en-US" altLang="zh-CN" dirty="0">
                <a:latin typeface="Arial" panose="020B0604020202020204" pitchFamily="34" charset="0"/>
              </a:rPr>
              <a:t>PC(Program Counter)</a:t>
            </a:r>
            <a:r>
              <a:rPr lang="zh-CN" altLang="en-US" dirty="0">
                <a:latin typeface="Arial" panose="020B0604020202020204" pitchFamily="34" charset="0"/>
              </a:rPr>
              <a:t>，让它存放当前指令所在的存储单元的地址。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指令包含操作码和地址码：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规定了计算机从哪个地址取数，进行什么操作，然后送到什么地址等。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2. </a:t>
            </a:r>
            <a:r>
              <a:rPr lang="zh-CN" altLang="en-US" dirty="0">
                <a:latin typeface="Arial" panose="020B0604020202020204" pitchFamily="34" charset="0"/>
              </a:rPr>
              <a:t>取指令，指令译码：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操作码送译码器，解析指令功能；地址码，送地址生成部件。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3. </a:t>
            </a:r>
            <a:r>
              <a:rPr lang="zh-CN" altLang="en-US" dirty="0">
                <a:latin typeface="Arial" panose="020B0604020202020204" pitchFamily="34" charset="0"/>
              </a:rPr>
              <a:t>操作控制器：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产生出实现指令功能所需要的动作的控制信号，发往各个部件。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一般将指令和数据分别存放在该程序区的不同区域内。</a:t>
            </a:r>
            <a:endParaRPr lang="zh-CN" altLang="en-US" dirty="0"/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控制流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指令流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驱动方式。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1. </a:t>
            </a:r>
            <a:r>
              <a:rPr lang="zh-CN" altLang="en-US" dirty="0">
                <a:latin typeface="Arial" panose="020B0604020202020204" pitchFamily="34" charset="0"/>
              </a:rPr>
              <a:t>程序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计数器</a:t>
            </a:r>
            <a:r>
              <a:rPr lang="en-US" altLang="zh-CN" dirty="0">
                <a:latin typeface="Arial" panose="020B0604020202020204" pitchFamily="34" charset="0"/>
              </a:rPr>
              <a:t>PC(Program Counter)</a:t>
            </a:r>
            <a:r>
              <a:rPr lang="zh-CN" altLang="en-US" dirty="0">
                <a:latin typeface="Arial" panose="020B0604020202020204" pitchFamily="34" charset="0"/>
              </a:rPr>
              <a:t>，让它存放当前指令所在的存储单元的地址。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指令包含操作码和地址码：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规定了计算机从哪个地址取数，进行什么操作，然后送到什么地址等。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2. </a:t>
            </a:r>
            <a:r>
              <a:rPr lang="zh-CN" altLang="en-US" dirty="0">
                <a:latin typeface="Arial" panose="020B0604020202020204" pitchFamily="34" charset="0"/>
              </a:rPr>
              <a:t>取指令，指令译码：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操作码送译码器，解析指令功能；地址码，送地址生成部件。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3. </a:t>
            </a:r>
            <a:r>
              <a:rPr lang="zh-CN" altLang="en-US" dirty="0">
                <a:latin typeface="Arial" panose="020B0604020202020204" pitchFamily="34" charset="0"/>
              </a:rPr>
              <a:t>操作控制器：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产生出实现指令功能所需要的动作的控制信号，发往各个部件。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一般将指令和数据分别存放在该程序区的不同区域内。</a:t>
            </a:r>
            <a:endParaRPr lang="zh-CN" altLang="en-US" dirty="0"/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控制流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指令流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驱动方式。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1. </a:t>
            </a:r>
            <a:r>
              <a:rPr lang="zh-CN" altLang="en-US" dirty="0">
                <a:latin typeface="Arial" panose="020B0604020202020204" pitchFamily="34" charset="0"/>
              </a:rPr>
              <a:t>程序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计数器</a:t>
            </a:r>
            <a:r>
              <a:rPr lang="en-US" altLang="zh-CN" dirty="0">
                <a:latin typeface="Arial" panose="020B0604020202020204" pitchFamily="34" charset="0"/>
              </a:rPr>
              <a:t>PC(Program Counter)</a:t>
            </a:r>
            <a:r>
              <a:rPr lang="zh-CN" altLang="en-US" dirty="0">
                <a:latin typeface="Arial" panose="020B0604020202020204" pitchFamily="34" charset="0"/>
              </a:rPr>
              <a:t>，让它存放当前指令所在的存储单元的地址。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指令包含操作码和地址码：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规定了计算机从哪个地址取数，进行什么操作，然后送到什么地址等。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2. </a:t>
            </a:r>
            <a:r>
              <a:rPr lang="zh-CN" altLang="en-US" dirty="0">
                <a:latin typeface="Arial" panose="020B0604020202020204" pitchFamily="34" charset="0"/>
              </a:rPr>
              <a:t>取指令，指令译码：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操作码送译码器，解析指令功能；地址码，送地址生成部件。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3. </a:t>
            </a:r>
            <a:r>
              <a:rPr lang="zh-CN" altLang="en-US" dirty="0">
                <a:latin typeface="Arial" panose="020B0604020202020204" pitchFamily="34" charset="0"/>
              </a:rPr>
              <a:t>操作控制器：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产生出实现指令功能所需要的动作的控制信号，发往各个部件。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一般将指令和数据分别存放在该程序区的不同区域内。</a:t>
            </a:r>
            <a:endParaRPr lang="zh-CN" altLang="en-US" dirty="0"/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控制流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指令流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驱动方式。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1. </a:t>
            </a:r>
            <a:r>
              <a:rPr lang="zh-CN" altLang="en-US" dirty="0">
                <a:latin typeface="Arial" panose="020B0604020202020204" pitchFamily="34" charset="0"/>
              </a:rPr>
              <a:t>程序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指令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计数器</a:t>
            </a:r>
            <a:r>
              <a:rPr lang="en-US" altLang="zh-CN" dirty="0">
                <a:latin typeface="Arial" panose="020B0604020202020204" pitchFamily="34" charset="0"/>
              </a:rPr>
              <a:t>PC(Program Counter)</a:t>
            </a:r>
            <a:r>
              <a:rPr lang="zh-CN" altLang="en-US" dirty="0">
                <a:latin typeface="Arial" panose="020B0604020202020204" pitchFamily="34" charset="0"/>
              </a:rPr>
              <a:t>，让它存放当前指令所在的存储单元的地址。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指令包含操作码和地址码：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规定了计算机从哪个地址取数，进行什么操作，然后送到什么地址等。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2. </a:t>
            </a:r>
            <a:r>
              <a:rPr lang="zh-CN" altLang="en-US" dirty="0">
                <a:latin typeface="Arial" panose="020B0604020202020204" pitchFamily="34" charset="0"/>
              </a:rPr>
              <a:t>取指令，指令译码：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操作码送译码器，解析指令功能；地址码，送地址生成部件。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3. </a:t>
            </a:r>
            <a:r>
              <a:rPr lang="zh-CN" altLang="en-US" dirty="0">
                <a:latin typeface="Arial" panose="020B0604020202020204" pitchFamily="34" charset="0"/>
              </a:rPr>
              <a:t>操作控制器：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产生出实现指令功能所需要的动作的控制信号，发往各个部件。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一般将指令和数据分别存放在该程序区的不同区域内。</a:t>
            </a:r>
            <a:endParaRPr lang="zh-CN" altLang="en-US" dirty="0"/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AE430C6-0A54-47BC-93BD-1EB37D35E33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243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66495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7ECC-0546-47B4-B042-087CC092CB3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ABDDD-CAB7-4FEC-96A0-49256BD382A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1348268"/>
            <a:ext cx="8403771" cy="4828695"/>
          </a:xfrm>
        </p:spPr>
        <p:txBody>
          <a:bodyPr>
            <a:normAutofit/>
          </a:bodyPr>
          <a:lstStyle>
            <a:lvl1pPr marL="536575" indent="-536575" algn="l">
              <a:lnSpc>
                <a:spcPct val="110000"/>
              </a:lnSpc>
              <a:buClr>
                <a:schemeClr val="tx1"/>
              </a:buClr>
              <a:buFont typeface="Wingdings" panose="05000000000000000000" pitchFamily="2" charset="2"/>
              <a:buChar char="p"/>
              <a:defRPr sz="2400"/>
            </a:lvl1pPr>
            <a:lvl2pPr marL="900430" indent="-443230" algn="l">
              <a:spcBef>
                <a:spcPts val="1000"/>
              </a:spcBef>
              <a:buFont typeface="Wingdings" panose="05000000000000000000" pitchFamily="2" charset="2"/>
              <a:buChar char="Ø"/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179443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371" y="168825"/>
            <a:ext cx="8403771" cy="905377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4417" y="6414407"/>
            <a:ext cx="21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31165B-B9AD-4C61-856C-FDEF0446D4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0624" y="6414407"/>
            <a:ext cx="328843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0109" y="6414407"/>
            <a:ext cx="21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8FBA-F428-4C6F-9275-1629B1498F9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6630F-9488-4CAF-8B99-65F866DBED4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E1671-0705-448B-BD09-79D5AAF1A9A9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D7E2-5E78-452E-9D61-0CF8397FDE9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D036F-CE40-4248-9690-8E3B355044E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E8D2-4B0D-4D87-A822-DAA115957B8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20CC0-CE1C-45CB-8237-990BAD2CD25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371" y="365126"/>
            <a:ext cx="8403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371" y="1825625"/>
            <a:ext cx="84037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17" y="6356351"/>
            <a:ext cx="2192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BED07BA-FF74-44DF-A6FD-1F54CE8B52A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0624" y="6356351"/>
            <a:ext cx="3288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0109" y="6356351"/>
            <a:ext cx="2192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jpeg"/><Relationship Id="rId5" Type="http://schemas.openxmlformats.org/officeDocument/2006/relationships/hyperlink" Target="http://zh.wikipedia.org/zh-cn/File:Eniac.jpg" TargetMode="External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hyperlink" Target="https://baike.baidu.com/item/%E6%AF%94%E7%89%B9/3431582" TargetMode="External"/><Relationship Id="rId2" Type="http://schemas.openxmlformats.org/officeDocument/2006/relationships/hyperlink" Target="https://baike.baidu.com/item/%E6%95%B0%E5%AD%97%E7%94%B5%E8%B7%AF/1705" TargetMode="External"/><Relationship Id="rId1" Type="http://schemas.openxmlformats.org/officeDocument/2006/relationships/hyperlink" Target="https://baike.baidu.com/item/%E6%95%B0%E5%AD%A6/10703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learn.tsinghua.edu.cn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ts val="5400"/>
              </a:lnSpc>
              <a:spcBef>
                <a:spcPts val="6750"/>
              </a:spcBef>
              <a:spcAft>
                <a:spcPts val="900"/>
              </a:spcAft>
            </a:pPr>
            <a:r>
              <a:rPr lang="en-US" altLang="zh-CN" sz="4400" b="1" dirty="0">
                <a:solidFill>
                  <a:schemeClr val="bg1"/>
                </a:solidFill>
              </a:rPr>
              <a:t>《</a:t>
            </a:r>
            <a:r>
              <a:rPr lang="zh-CN" altLang="en-US" sz="4400" b="1" dirty="0">
                <a:solidFill>
                  <a:schemeClr val="bg1"/>
                </a:solidFill>
              </a:rPr>
              <a:t>计算机语言与程序设计</a:t>
            </a:r>
            <a:r>
              <a:rPr lang="en-US" altLang="zh-CN" sz="4400" b="1" dirty="0">
                <a:solidFill>
                  <a:schemeClr val="bg1"/>
                </a:solidFill>
              </a:rPr>
              <a:t>》</a:t>
            </a:r>
            <a:br>
              <a:rPr lang="en-US" altLang="zh-CN" sz="4400" b="1" dirty="0">
                <a:solidFill>
                  <a:schemeClr val="bg1"/>
                </a:solidFill>
              </a:rPr>
            </a:br>
            <a:r>
              <a:rPr lang="zh-CN" altLang="en-US" sz="4400" b="1" dirty="0">
                <a:solidFill>
                  <a:schemeClr val="bg1"/>
                </a:solidFill>
              </a:rPr>
              <a:t>第</a:t>
            </a:r>
            <a:r>
              <a:rPr lang="en-US" altLang="zh-CN" sz="4400" b="1" dirty="0">
                <a:solidFill>
                  <a:schemeClr val="bg1"/>
                </a:solidFill>
              </a:rPr>
              <a:t>1</a:t>
            </a:r>
            <a:r>
              <a:rPr lang="zh-CN" altLang="en-US" sz="4400" b="1">
                <a:solidFill>
                  <a:schemeClr val="bg1"/>
                </a:solidFill>
              </a:rPr>
              <a:t>周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00537"/>
            <a:ext cx="6858000" cy="1121569"/>
          </a:xfrm>
        </p:spPr>
        <p:txBody>
          <a:bodyPr>
            <a:normAutofit lnSpcReduction="10000"/>
          </a:bodyPr>
          <a:lstStyle/>
          <a:p>
            <a:pPr marL="267970"/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</a:rPr>
              <a:t>清华大学 自动化系</a:t>
            </a:r>
            <a:endParaRPr lang="en-US" altLang="zh-CN" sz="21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267970"/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</a:rPr>
              <a:t>范静涛</a:t>
            </a:r>
            <a:endParaRPr lang="en-US" altLang="zh-CN" sz="21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267970"/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</a:rPr>
              <a:t>2019</a:t>
            </a:r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</a:rPr>
              <a:t>年</a:t>
            </a:r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</a:rPr>
              <a:t>09</a:t>
            </a:r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</a:rPr>
              <a:t>月</a:t>
            </a:r>
            <a:r>
              <a:rPr lang="en-US" altLang="zh-CN" sz="2100" dirty="0"/>
              <a:t>10</a:t>
            </a:r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</a:rPr>
              <a:t>日</a:t>
            </a:r>
            <a:endParaRPr lang="zh-CN" altLang="en-US" sz="21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0213-6C7D-421F-9EA0-08746714ED9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课程介绍</a:t>
            </a:r>
            <a:r>
              <a:rPr lang="zh-CN" altLang="en-US" sz="2400" dirty="0">
                <a:solidFill>
                  <a:srgbClr val="FFFF00"/>
                </a:solidFill>
              </a:rPr>
              <a:t>：课后作业</a:t>
            </a:r>
            <a:endParaRPr kumimoji="1" lang="zh-CN" altLang="en-US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简单难度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理解计算机语言的基础知识</a:t>
            </a:r>
            <a:endParaRPr lang="en-US" altLang="zh-CN" dirty="0"/>
          </a:p>
          <a:p>
            <a:pPr lvl="1"/>
            <a:r>
              <a:rPr lang="zh-CN" altLang="en-US" dirty="0"/>
              <a:t>梳理程序执行的基本过程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中等难度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应用题：如何从问题到程序</a:t>
            </a:r>
            <a:endParaRPr lang="en-US" altLang="zh-CN" dirty="0"/>
          </a:p>
          <a:p>
            <a:pPr lvl="1"/>
            <a:r>
              <a:rPr lang="zh-CN" altLang="en-US" dirty="0"/>
              <a:t>养成良好的编码习惯</a:t>
            </a:r>
            <a:endParaRPr lang="en-US" altLang="zh-CN" dirty="0"/>
          </a:p>
          <a:p>
            <a:pPr lvl="1"/>
            <a:r>
              <a:rPr lang="zh-CN" altLang="en-US" dirty="0"/>
              <a:t>锻炼发现和解决错误的技能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高等难度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C00000"/>
                </a:solidFill>
              </a:rPr>
              <a:t>选做不计分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知识获取能力</a:t>
            </a:r>
            <a:endParaRPr lang="en-US" altLang="zh-CN" dirty="0"/>
          </a:p>
          <a:p>
            <a:pPr lvl="1"/>
            <a:r>
              <a:rPr lang="zh-CN" altLang="en-US" dirty="0"/>
              <a:t>复杂问题分析能力</a:t>
            </a:r>
            <a:endParaRPr lang="en-US" altLang="zh-CN" dirty="0"/>
          </a:p>
          <a:p>
            <a:pPr lvl="1"/>
            <a:r>
              <a:rPr lang="zh-CN" altLang="en-US" dirty="0"/>
              <a:t>复杂代码管理能力</a:t>
            </a:r>
            <a:endParaRPr lang="en-US" altLang="zh-CN" dirty="0"/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C1262C-DDDA-4178-AE5D-5D77D13900CF}" type="slidenum">
              <a:rPr lang="en-US" altLang="zh-CN"/>
            </a:fld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48AD-96B2-42DA-9462-CE976A101CA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学习纪律</a:t>
            </a:r>
            <a:endParaRPr lang="en-US" altLang="zh-CN" dirty="0"/>
          </a:p>
          <a:p>
            <a:pPr lvl="1"/>
            <a:r>
              <a:rPr lang="zh-CN" altLang="en-US" dirty="0"/>
              <a:t>课前请做好预习</a:t>
            </a:r>
            <a:endParaRPr lang="zh-CN" altLang="en-US" dirty="0"/>
          </a:p>
          <a:p>
            <a:pPr lvl="1"/>
            <a:r>
              <a:rPr lang="zh-CN" altLang="en-US" dirty="0"/>
              <a:t>保持课堂安静，头脑清醒，思维活跃</a:t>
            </a:r>
            <a:endParaRPr lang="en-US" altLang="zh-CN" dirty="0"/>
          </a:p>
          <a:p>
            <a:pPr lvl="1"/>
            <a:r>
              <a:rPr lang="zh-CN" altLang="en-US" dirty="0"/>
              <a:t>认真、</a:t>
            </a:r>
            <a:r>
              <a:rPr lang="zh-CN" altLang="en-US" b="1" dirty="0">
                <a:solidFill>
                  <a:srgbClr val="C00000"/>
                </a:solidFill>
              </a:rPr>
              <a:t>独立、按时完成</a:t>
            </a:r>
            <a:r>
              <a:rPr lang="zh-CN" altLang="en-US" dirty="0"/>
              <a:t>并提交作业</a:t>
            </a:r>
            <a:endParaRPr lang="en-US" altLang="zh-CN" dirty="0"/>
          </a:p>
          <a:p>
            <a:pPr lvl="1"/>
            <a:r>
              <a:rPr lang="zh-CN" altLang="en-US" dirty="0"/>
              <a:t>重视上机实践，保证足够的上机时间</a:t>
            </a:r>
            <a:endParaRPr lang="en-US" altLang="zh-CN" dirty="0"/>
          </a:p>
          <a:p>
            <a:pPr lvl="1"/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要求</a:t>
            </a:r>
            <a:endParaRPr lang="zh-CN" altLang="en-US" dirty="0"/>
          </a:p>
          <a:p>
            <a:pPr lvl="1"/>
            <a:r>
              <a:rPr lang="zh-CN" altLang="en-US" dirty="0"/>
              <a:t>所有作业必须</a:t>
            </a:r>
            <a:r>
              <a:rPr lang="zh-CN" altLang="en-US" sz="2800" b="1" dirty="0">
                <a:solidFill>
                  <a:srgbClr val="C00000"/>
                </a:solidFill>
              </a:rPr>
              <a:t>独立</a:t>
            </a:r>
            <a:r>
              <a:rPr lang="zh-CN" altLang="en-US" dirty="0"/>
              <a:t>完成，一经发现</a:t>
            </a:r>
            <a:r>
              <a:rPr lang="zh-CN" altLang="en-US" sz="2800" b="1" dirty="0">
                <a:solidFill>
                  <a:srgbClr val="C00000"/>
                </a:solidFill>
              </a:rPr>
              <a:t>抄袭</a:t>
            </a:r>
            <a:r>
              <a:rPr lang="zh-CN" altLang="en-US" dirty="0"/>
              <a:t>上报教务处。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作业必须经</a:t>
            </a:r>
            <a:r>
              <a:rPr lang="zh-CN" altLang="en-US" b="1" dirty="0">
                <a:solidFill>
                  <a:srgbClr val="C00000"/>
                </a:solidFill>
              </a:rPr>
              <a:t>上机调试通过</a:t>
            </a:r>
            <a:r>
              <a:rPr lang="zh-CN" altLang="en-US" dirty="0"/>
              <a:t>，按时完成并提交作业（晚</a:t>
            </a:r>
            <a:r>
              <a:rPr lang="en-US" altLang="zh-CN" dirty="0"/>
              <a:t>1</a:t>
            </a:r>
            <a:r>
              <a:rPr lang="zh-CN" altLang="en-US" dirty="0"/>
              <a:t>周，</a:t>
            </a:r>
            <a:r>
              <a:rPr lang="en-US" altLang="zh-CN" dirty="0"/>
              <a:t>80%</a:t>
            </a:r>
            <a:r>
              <a:rPr lang="zh-CN" altLang="en-US" dirty="0"/>
              <a:t>；</a:t>
            </a:r>
            <a:r>
              <a:rPr lang="en-US" altLang="zh-CN" dirty="0"/>
              <a:t>1</a:t>
            </a:r>
            <a:r>
              <a:rPr lang="zh-CN" altLang="en-US" dirty="0"/>
              <a:t>周以上不计分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C1262C-DDDA-4178-AE5D-5D77D13900CF}" type="slidenum">
              <a:rPr lang="en-US" altLang="zh-CN"/>
            </a:fld>
            <a:endParaRPr lang="en-US" altLang="zh-C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约法</a:t>
            </a:r>
            <a:r>
              <a:rPr lang="en-US" altLang="zh-CN" dirty="0"/>
              <a:t>N</a:t>
            </a:r>
            <a:r>
              <a:rPr lang="zh-CN" altLang="en-US" dirty="0"/>
              <a:t>章</a:t>
            </a:r>
            <a:r>
              <a:rPr lang="zh-CN" altLang="en-US" sz="2400" dirty="0">
                <a:solidFill>
                  <a:srgbClr val="FFFF00"/>
                </a:solidFill>
              </a:rPr>
              <a:t>：纪律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E0B7-CCC4-42C9-9D3F-D313DBF29FC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b="1" dirty="0"/>
              <a:t>清华大学学生纪律处分管理规定实施细则</a:t>
            </a:r>
            <a:endParaRPr lang="zh-CN" altLang="en-US" b="1" dirty="0"/>
          </a:p>
          <a:p>
            <a:pPr marL="0" indent="0" algn="ctr">
              <a:buNone/>
            </a:pPr>
            <a:r>
              <a:rPr lang="zh-CN" altLang="en-US" sz="1400" dirty="0"/>
              <a:t>（经</a:t>
            </a:r>
            <a:r>
              <a:rPr lang="en-US" altLang="zh-CN" sz="1400" dirty="0"/>
              <a:t>2011</a:t>
            </a:r>
            <a:r>
              <a:rPr lang="zh-CN" altLang="en-US" sz="1400" dirty="0"/>
              <a:t>～</a:t>
            </a:r>
            <a:r>
              <a:rPr lang="en-US" altLang="zh-CN" sz="1400" dirty="0"/>
              <a:t>2012</a:t>
            </a:r>
            <a:r>
              <a:rPr lang="zh-CN" altLang="en-US" sz="1400" dirty="0"/>
              <a:t>学年度第</a:t>
            </a:r>
            <a:r>
              <a:rPr lang="en-US" altLang="zh-CN" sz="1400" dirty="0"/>
              <a:t>7</a:t>
            </a:r>
            <a:r>
              <a:rPr lang="zh-CN" altLang="en-US" sz="1400" dirty="0"/>
              <a:t>次校务会议通过，</a:t>
            </a:r>
            <a:r>
              <a:rPr lang="en-US" altLang="zh-CN" sz="1400" dirty="0"/>
              <a:t>2016</a:t>
            </a:r>
            <a:r>
              <a:rPr lang="zh-CN" altLang="en-US" sz="1400" dirty="0"/>
              <a:t>～</a:t>
            </a:r>
            <a:r>
              <a:rPr lang="en-US" altLang="zh-CN" sz="1400" dirty="0"/>
              <a:t>2017</a:t>
            </a:r>
            <a:r>
              <a:rPr lang="zh-CN" altLang="en-US" sz="1400" dirty="0"/>
              <a:t>学年度第</a:t>
            </a:r>
            <a:r>
              <a:rPr lang="en-US" altLang="zh-CN" sz="1400" dirty="0"/>
              <a:t>26</a:t>
            </a:r>
            <a:r>
              <a:rPr lang="zh-CN" altLang="en-US" sz="1400" dirty="0"/>
              <a:t>次校务会议第一次修订）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b="1" dirty="0"/>
              <a:t>第二十一条 </a:t>
            </a:r>
            <a:r>
              <a:rPr lang="zh-CN" altLang="en-US" dirty="0"/>
              <a:t>有下列违反考核纪律情形之一的，给予警告以上、留校察看以下处分：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（一）课程作业抄袭严重的；</a:t>
            </a: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（二）实验报告抄袭严重或者篡改实验数据的；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（三）期中、期末课程论文抄袭严重但尚未构成学术不端行为的；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（四）其他在课程考核中严重弄虚作假的。</a:t>
            </a:r>
            <a:endParaRPr lang="zh-CN" altLang="en-US" dirty="0"/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C1262C-DDDA-4178-AE5D-5D77D13900CF}" type="slidenum">
              <a:rPr lang="en-US" altLang="zh-CN"/>
            </a:fld>
            <a:endParaRPr lang="en-US" altLang="zh-C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约法</a:t>
            </a:r>
            <a:r>
              <a:rPr lang="en-US" altLang="zh-CN" dirty="0"/>
              <a:t>N</a:t>
            </a:r>
            <a:r>
              <a:rPr lang="zh-CN" altLang="en-US" dirty="0"/>
              <a:t>章</a:t>
            </a:r>
            <a:r>
              <a:rPr lang="zh-CN" altLang="en-US" sz="2400" dirty="0">
                <a:solidFill>
                  <a:srgbClr val="FFFF00"/>
                </a:solidFill>
              </a:rPr>
              <a:t>：纪律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E0B7-CCC4-42C9-9D3F-D313DBF29FC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941" y="1329958"/>
            <a:ext cx="8766629" cy="263914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zh-CN" altLang="en-US" sz="2800" b="1" dirty="0"/>
              <a:t>       本课堂所有资料，包括但不限于</a:t>
            </a:r>
            <a:r>
              <a:rPr lang="en-US" altLang="zh-CN" sz="2800" b="1" dirty="0"/>
              <a:t>PPT</a:t>
            </a:r>
            <a:r>
              <a:rPr lang="zh-CN" altLang="en-US" sz="2800" b="1" dirty="0"/>
              <a:t>、参考资料、作业和考试题目、源代码，均只提供给本校本课程选课同学，</a:t>
            </a:r>
            <a:r>
              <a:rPr lang="zh-CN" altLang="en-US" sz="2800" b="1" dirty="0">
                <a:solidFill>
                  <a:srgbClr val="C00000"/>
                </a:solidFill>
              </a:rPr>
              <a:t>未经授权，不得以任何形式转发至网络或第三人</a:t>
            </a:r>
            <a:r>
              <a:rPr lang="zh-CN" altLang="en-US" sz="2800" b="1" dirty="0"/>
              <a:t>。</a:t>
            </a:r>
            <a:endParaRPr lang="en-US" altLang="zh-CN" sz="2800" b="1" dirty="0"/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C1262C-DDDA-4178-AE5D-5D77D13900CF}" type="slidenum">
              <a:rPr lang="en-US" altLang="zh-CN"/>
            </a:fld>
            <a:endParaRPr lang="en-US" altLang="zh-C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约法</a:t>
            </a:r>
            <a:r>
              <a:rPr lang="en-US" altLang="zh-CN" dirty="0"/>
              <a:t>N</a:t>
            </a:r>
            <a:r>
              <a:rPr lang="zh-CN" altLang="en-US" dirty="0"/>
              <a:t>章</a:t>
            </a:r>
            <a:r>
              <a:rPr lang="zh-CN" altLang="en-US" sz="2400" dirty="0">
                <a:solidFill>
                  <a:srgbClr val="FFFF00"/>
                </a:solidFill>
              </a:rPr>
              <a:t>：知识产权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E0B7-CCC4-42C9-9D3F-D313DBF29FC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95941" y="4224855"/>
            <a:ext cx="8766629" cy="2189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430" indent="-44323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sz="2800" b="1" dirty="0"/>
              <a:t>       如需录制上课视频，请在腾讯会议向助教申请录制权限，所录制的视频会有包含录制者个人信息的水印。</a:t>
            </a:r>
            <a:endParaRPr lang="en-US" altLang="zh-CN" sz="28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C1262C-DDDA-4178-AE5D-5D77D13900CF}" type="slidenum">
              <a:rPr lang="en-US" altLang="zh-CN"/>
            </a:fld>
            <a:endParaRPr lang="en-US" altLang="zh-C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约法</a:t>
            </a:r>
            <a:r>
              <a:rPr lang="en-US" altLang="zh-CN" dirty="0"/>
              <a:t>N</a:t>
            </a:r>
            <a:r>
              <a:rPr lang="zh-CN" altLang="en-US" dirty="0"/>
              <a:t>章</a:t>
            </a:r>
            <a:r>
              <a:rPr lang="zh-CN" altLang="en-US" sz="2400" dirty="0">
                <a:solidFill>
                  <a:srgbClr val="FFFF00"/>
                </a:solidFill>
              </a:rPr>
              <a:t>：警醒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E0B7-CCC4-42C9-9D3F-D313DBF29FC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041324" y="1299869"/>
            <a:ext cx="7061352" cy="4888871"/>
            <a:chOff x="383247" y="1328736"/>
            <a:chExt cx="3693931" cy="255746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708"/>
            <a:stretch>
              <a:fillRect/>
            </a:stretch>
          </p:blipFill>
          <p:spPr>
            <a:xfrm>
              <a:off x="383247" y="1328737"/>
              <a:ext cx="1165849" cy="25574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44" t="38542" r="944" b="24166"/>
            <a:stretch>
              <a:fillRect/>
            </a:stretch>
          </p:blipFill>
          <p:spPr>
            <a:xfrm>
              <a:off x="1647288" y="1328736"/>
              <a:ext cx="1165849" cy="25574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9" t="62708" r="-1889"/>
            <a:stretch>
              <a:fillRect/>
            </a:stretch>
          </p:blipFill>
          <p:spPr>
            <a:xfrm>
              <a:off x="2911329" y="1328736"/>
              <a:ext cx="1165849" cy="25574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计算机系统与工作原理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7532D-DD79-4C45-BC5A-429301A7C09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pic>
        <p:nvPicPr>
          <p:cNvPr id="2050" name="Picture 2" descr="https://timgsa.baidu.com/timg?image&amp;quality=80&amp;size=b9999_10000&amp;sec=1506322810&amp;di=01c197711367317edeff522f7cedadb7&amp;imgtype=jpg&amp;er=1&amp;src=http%3A%2F%2Fi2.sanwen.net%2Fdoc%2F1607%2F787-160F2151133249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6" t="1533" r="10529" b="5808"/>
          <a:stretch>
            <a:fillRect/>
          </a:stretch>
        </p:blipFill>
        <p:spPr bwMode="auto">
          <a:xfrm>
            <a:off x="526143" y="1791226"/>
            <a:ext cx="4862285" cy="3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s0.bdstatic.com/70cFvHSh_Q1YnxGkpoWK1HF6hhy/it/u=226090948,3815937380&amp;fm=27&amp;gp=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b="9751"/>
          <a:stretch>
            <a:fillRect/>
          </a:stretch>
        </p:blipFill>
        <p:spPr bwMode="auto">
          <a:xfrm>
            <a:off x="6457950" y="1436321"/>
            <a:ext cx="1844219" cy="17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339129" y="3792732"/>
            <a:ext cx="2113486" cy="2157859"/>
            <a:chOff x="6117213" y="3207006"/>
            <a:chExt cx="2557318" cy="2872110"/>
          </a:xfrm>
        </p:grpSpPr>
        <p:pic>
          <p:nvPicPr>
            <p:cNvPr id="2054" name="Picture 6" descr="https://timgsa.baidu.com/timg?image&amp;quality=80&amp;size=b9999_10000&amp;sec=1505728227447&amp;di=7385d01acd7675dbc185854e130143da&amp;imgtype=0&amp;src=http%3A%2F%2Fg.hiphotos.baidu.com%2Fzhidao%2Fwh%253D450%252C600%2Fsign%3D9ee338a666380cd7e64baae994748102%2F1c950a7b02087bf4244c90fff1d3572c11dfcf0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827" y="3207006"/>
              <a:ext cx="1854436" cy="1392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timgsa.baidu.com/timg?image&amp;quality=80&amp;size=b9999_10000&amp;sec=1505728249322&amp;di=fd11ff4aff9f9276b8fe3fded82fd20a&amp;imgtype=0&amp;src=http%3A%2F%2Fwww.45fan.com%2Fuploads%2Fallimg%2F140622%2F3767-140622155933-50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4" t="7752" r="11913" b="4651"/>
            <a:stretch>
              <a:fillRect/>
            </a:stretch>
          </p:blipFill>
          <p:spPr bwMode="auto">
            <a:xfrm flipH="1">
              <a:off x="6117213" y="4122161"/>
              <a:ext cx="2557318" cy="1956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1458709" y="14795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输出设备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66844" y="52154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输入设备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53427" y="16123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中央处理器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49642" y="38056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内外存储器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11" y="4561310"/>
            <a:ext cx="3155481" cy="165194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计算机系统与工作原理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5920-C275-4735-83C9-3AE937EA588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pic>
        <p:nvPicPr>
          <p:cNvPr id="6146" name="Picture 2" descr="https://timgsa.baidu.com/timg?image&amp;quality=80&amp;size=b9999_10000&amp;sec=1505728802963&amp;di=3db1be95f09892365c0d67e34022e529&amp;imgtype=0&amp;src=http%3A%2F%2Fimg.juimg.com%2Ftuku%2Fyulantu%2F131222%2F328288-131222143354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255" y="1375413"/>
            <a:ext cx="3298825" cy="247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97" y="3714086"/>
            <a:ext cx="2210108" cy="2514951"/>
          </a:xfrm>
          <a:prstGeom prst="rect">
            <a:avLst/>
          </a:prstGeom>
        </p:spPr>
      </p:pic>
      <p:pic>
        <p:nvPicPr>
          <p:cNvPr id="6148" name="Picture 4" descr="https://timgsa.baidu.com/timg?image&amp;quality=80&amp;size=b9999_10000&amp;sec=1505728881333&amp;di=7c668da03c88414b0172c5e0dfd4108c&amp;imgtype=0&amp;src=http%3A%2F%2Fpic.58pic.com%2F58pic%2F16%2F73%2F74%2F92K58PICPc5_10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0" t="12645" r="31627" b="12243"/>
          <a:stretch>
            <a:fillRect/>
          </a:stretch>
        </p:blipFill>
        <p:spPr bwMode="auto">
          <a:xfrm>
            <a:off x="3502587" y="3780113"/>
            <a:ext cx="1388649" cy="24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upload.wikimedia.org/wikipedia/commons/thumb/4/4e/Eniac.jpg/300px-Eniac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6" y="1462343"/>
            <a:ext cx="28575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17" y="1591792"/>
            <a:ext cx="2482175" cy="22577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1945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月冯</a:t>
            </a:r>
            <a:r>
              <a:rPr lang="en-US" altLang="zh-CN" dirty="0">
                <a:latin typeface="Arial" panose="020B0604020202020204" pitchFamily="34" charset="0"/>
              </a:rPr>
              <a:t>·</a:t>
            </a:r>
            <a:r>
              <a:rPr lang="zh-CN" altLang="en-US" dirty="0"/>
              <a:t>诺伊曼等提出，现代计算机系统的体系结构和工作原理基本依此设计，统称为冯</a:t>
            </a:r>
            <a:r>
              <a:rPr lang="en-US" altLang="zh-CN" dirty="0"/>
              <a:t>•</a:t>
            </a:r>
            <a:r>
              <a:rPr lang="zh-CN" altLang="en-US" dirty="0"/>
              <a:t>诺依曼计算机</a:t>
            </a:r>
            <a:endParaRPr lang="en-US" altLang="zh-CN" dirty="0"/>
          </a:p>
          <a:p>
            <a:pPr lvl="1"/>
            <a:r>
              <a:rPr lang="zh-CN" altLang="en-US" dirty="0"/>
              <a:t>计算机由</a:t>
            </a:r>
            <a:r>
              <a:rPr lang="en-US" altLang="zh-CN" dirty="0"/>
              <a:t>5</a:t>
            </a:r>
            <a:r>
              <a:rPr lang="zh-CN" altLang="en-US" dirty="0"/>
              <a:t>个基本部分组成</a:t>
            </a:r>
            <a:endParaRPr lang="en-US" altLang="zh-CN" dirty="0"/>
          </a:p>
          <a:p>
            <a:pPr lvl="1"/>
            <a:r>
              <a:rPr lang="zh-CN" altLang="en-US" dirty="0"/>
              <a:t>“存储程序”的思想，指令</a:t>
            </a:r>
            <a:br>
              <a:rPr lang="en-US" altLang="zh-CN" dirty="0"/>
            </a:br>
            <a:r>
              <a:rPr lang="zh-CN" altLang="en-US" dirty="0"/>
              <a:t>和数据均以二进制形式存放</a:t>
            </a:r>
            <a:br>
              <a:rPr lang="en-US" altLang="zh-CN" dirty="0"/>
            </a:br>
            <a:r>
              <a:rPr lang="zh-CN" altLang="en-US" dirty="0"/>
              <a:t>在存储器，按地址寻访</a:t>
            </a:r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计算机系统与工作原理</a:t>
            </a:r>
            <a:endParaRPr lang="zh-CN" altLang="en-US" dirty="0"/>
          </a:p>
        </p:txBody>
      </p:sp>
      <p:sp>
        <p:nvSpPr>
          <p:cNvPr id="20489" name="灯片编号占位符 1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4E7D2A5-E7C2-4187-A1E5-4B4BF9CEE173}" type="slidenum">
              <a:rPr lang="en-US" altLang="zh-CN"/>
            </a:fld>
            <a:endParaRPr lang="en-US" altLang="zh-CN"/>
          </a:p>
        </p:txBody>
      </p:sp>
      <p:pic>
        <p:nvPicPr>
          <p:cNvPr id="6146" name="Picture 2" descr="http://img4.imgtn.bdimg.com/it/u=514524485,1641051534&amp;fm=214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016" y="2933401"/>
            <a:ext cx="4105729" cy="314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34" y="4033220"/>
            <a:ext cx="2739812" cy="2047781"/>
          </a:xfrm>
          <a:prstGeom prst="rect">
            <a:avLst/>
          </a:prstGeom>
        </p:spPr>
      </p:pic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2237332" y="5605762"/>
            <a:ext cx="181652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latin typeface="+mj-lt"/>
              </a:rPr>
              <a:t>John von Neumann</a:t>
            </a:r>
            <a:endParaRPr lang="en-US" altLang="zh-CN" sz="1400" b="1" dirty="0">
              <a:latin typeface="+mj-lt"/>
            </a:endParaRPr>
          </a:p>
          <a:p>
            <a:pPr eaLnBrk="1" hangingPunct="1"/>
            <a:r>
              <a:rPr lang="en-US" altLang="zh-CN" sz="1400" b="1" dirty="0">
                <a:latin typeface="+mj-lt"/>
              </a:rPr>
              <a:t>1903.12.28</a:t>
            </a:r>
            <a:r>
              <a:rPr lang="zh-CN" altLang="en-US" sz="1400" b="1" dirty="0">
                <a:latin typeface="+mj-lt"/>
              </a:rPr>
              <a:t>－</a:t>
            </a:r>
            <a:r>
              <a:rPr lang="en-US" altLang="zh-CN" sz="1400" b="1" dirty="0">
                <a:latin typeface="+mj-lt"/>
              </a:rPr>
              <a:t>1957.2.8</a:t>
            </a:r>
            <a:endParaRPr lang="zh-CN" altLang="en-US" sz="1400" b="1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7F1A-6F2B-46EC-987A-2543B17347D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事先编制程序，将</a:t>
            </a:r>
            <a:r>
              <a:rPr lang="zh-CN" altLang="en-US" b="1" dirty="0">
                <a:solidFill>
                  <a:srgbClr val="C00000"/>
                </a:solidFill>
              </a:rPr>
              <a:t>程序</a:t>
            </a:r>
            <a:r>
              <a:rPr lang="en-US" altLang="zh-CN" b="1" dirty="0">
                <a:solidFill>
                  <a:srgbClr val="C00000"/>
                </a:solidFill>
              </a:rPr>
              <a:t>(</a:t>
            </a:r>
            <a:r>
              <a:rPr lang="zh-CN" altLang="en-US" b="1" dirty="0">
                <a:solidFill>
                  <a:srgbClr val="C00000"/>
                </a:solidFill>
              </a:rPr>
              <a:t>包含指令和数据</a:t>
            </a:r>
            <a:r>
              <a:rPr lang="en-US" altLang="zh-CN" b="1" dirty="0">
                <a:solidFill>
                  <a:srgbClr val="C00000"/>
                </a:solidFill>
              </a:rPr>
              <a:t>)</a:t>
            </a:r>
            <a:r>
              <a:rPr lang="zh-CN" altLang="en-US" dirty="0"/>
              <a:t>存入主存储器中，计算机在运行程序时就能</a:t>
            </a:r>
            <a:r>
              <a:rPr lang="zh-CN" altLang="en-US" b="1" dirty="0">
                <a:solidFill>
                  <a:srgbClr val="C00000"/>
                </a:solidFill>
              </a:rPr>
              <a:t>自动地、连续地</a:t>
            </a:r>
            <a:r>
              <a:rPr lang="zh-CN" altLang="en-US" dirty="0"/>
              <a:t>从存储器中依次取出指令且执行。这是计算机能高速自动运行的基础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计算机系统与工作原理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1719-DC83-4726-A8FC-829DA74463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8107" y="2811010"/>
            <a:ext cx="3246947" cy="3126080"/>
          </a:xfrm>
          <a:prstGeom prst="rect">
            <a:avLst/>
          </a:prstGeom>
        </p:spPr>
      </p:pic>
      <p:sp>
        <p:nvSpPr>
          <p:cNvPr id="9" name="Content Placeholder 1"/>
          <p:cNvSpPr txBox="1"/>
          <p:nvPr/>
        </p:nvSpPr>
        <p:spPr>
          <a:xfrm>
            <a:off x="372955" y="2654706"/>
            <a:ext cx="5290426" cy="3465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430" indent="-44323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数据和指令都是以</a:t>
            </a:r>
            <a:r>
              <a:rPr lang="zh-CN" altLang="en-US" dirty="0">
                <a:solidFill>
                  <a:srgbClr val="C00000"/>
                </a:solidFill>
              </a:rPr>
              <a:t>二进制</a:t>
            </a:r>
            <a:r>
              <a:rPr lang="zh-CN" altLang="en-US" dirty="0"/>
              <a:t>形式存储，形式相同，约定的含义不同</a:t>
            </a:r>
            <a:endParaRPr lang="en-US" altLang="zh-CN" dirty="0"/>
          </a:p>
          <a:p>
            <a:pPr lvl="1"/>
            <a:r>
              <a:rPr lang="zh-CN" altLang="en-US" dirty="0"/>
              <a:t>计算机在读取指令时，把从存储器读到的信息看作是指令；</a:t>
            </a:r>
            <a:endParaRPr lang="en-US" altLang="zh-CN" dirty="0"/>
          </a:p>
          <a:p>
            <a:pPr lvl="1"/>
            <a:r>
              <a:rPr lang="zh-CN" altLang="en-US" dirty="0"/>
              <a:t>在读取数据时，把从存储器读到的信息看作是操作数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1719-DC83-4726-A8FC-829DA74463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1933" y="1223804"/>
            <a:ext cx="818013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binary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数学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数字电路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中指以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为基数的记数系统，以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为基数代表系统是二进位制的。这一系统中，通常用两个不同的符号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（代表零）和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（代表一）来表示。每个位的数字称为一个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比特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Binary digit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的缩写）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6" y="3466854"/>
            <a:ext cx="7938565" cy="9826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" y="5016914"/>
            <a:ext cx="9144000" cy="61728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08614" y="457665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</a:t>
            </a:r>
            <a:r>
              <a:rPr kumimoji="1"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endParaRPr kumimoji="1"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67178" y="5818580"/>
            <a:ext cx="212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位权 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digit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weight</a:t>
            </a:r>
            <a:endParaRPr kumimoji="1"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线箭头连接符 18"/>
          <p:cNvCxnSpPr>
            <a:stCxn id="16" idx="1"/>
          </p:cNvCxnSpPr>
          <p:nvPr/>
        </p:nvCxnSpPr>
        <p:spPr>
          <a:xfrm flipH="1">
            <a:off x="2091559" y="4761321"/>
            <a:ext cx="2017055" cy="41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H="1">
            <a:off x="3531476" y="4899174"/>
            <a:ext cx="851336" cy="287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4534282" y="4884521"/>
            <a:ext cx="425668" cy="317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4959950" y="4853788"/>
            <a:ext cx="1439917" cy="347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16" idx="3"/>
          </p:cNvCxnSpPr>
          <p:nvPr/>
        </p:nvCxnSpPr>
        <p:spPr>
          <a:xfrm>
            <a:off x="5073943" y="4761321"/>
            <a:ext cx="2934940" cy="425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 flipV="1">
            <a:off x="2623957" y="5495001"/>
            <a:ext cx="5917324" cy="440259"/>
            <a:chOff x="2243959" y="4913721"/>
            <a:chExt cx="5917324" cy="440259"/>
          </a:xfrm>
        </p:grpSpPr>
        <p:cxnSp>
          <p:nvCxnSpPr>
            <p:cNvPr id="30" name="直线箭头连接符 29"/>
            <p:cNvCxnSpPr/>
            <p:nvPr/>
          </p:nvCxnSpPr>
          <p:spPr>
            <a:xfrm flipH="1">
              <a:off x="2243959" y="4913721"/>
              <a:ext cx="2017055" cy="41116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/>
            <p:cNvCxnSpPr/>
            <p:nvPr/>
          </p:nvCxnSpPr>
          <p:spPr>
            <a:xfrm flipH="1">
              <a:off x="3683876" y="5051574"/>
              <a:ext cx="851336" cy="28796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/>
            <p:cNvCxnSpPr/>
            <p:nvPr/>
          </p:nvCxnSpPr>
          <p:spPr>
            <a:xfrm>
              <a:off x="4686682" y="5036921"/>
              <a:ext cx="425668" cy="31705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/>
            <p:cNvCxnSpPr/>
            <p:nvPr/>
          </p:nvCxnSpPr>
          <p:spPr>
            <a:xfrm>
              <a:off x="5112350" y="5006188"/>
              <a:ext cx="1439917" cy="34779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/>
            <p:nvPr/>
          </p:nvCxnSpPr>
          <p:spPr>
            <a:xfrm>
              <a:off x="5226343" y="4913721"/>
              <a:ext cx="2934940" cy="42581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77825" y="1347788"/>
          <a:ext cx="8402638" cy="453681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65263"/>
                <a:gridCol w="6937375"/>
              </a:tblGrid>
              <a:tr h="648117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范静涛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48117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单位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清华大学自动化系，脑与认知科学研究所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648117">
                <a:tc>
                  <a:txBody>
                    <a:bodyPr/>
                    <a:lstStyle/>
                    <a:p>
                      <a:r>
                        <a:rPr lang="zh-CN" altLang="en-US" sz="2400" b="1" i="0" u="none" strike="noStrike" kern="120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职称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副研究员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648117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研究方向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计算摄像学、高通量介观显微仪器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648117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电子邮箱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fanjingtao@tsinghua.edu.cn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648117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办公室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中央主楼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825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648117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电话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62788613-806</a:t>
                      </a:r>
                      <a:r>
                        <a:rPr lang="en-US" altLang="zh-CN" sz="2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/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18500153386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教师简介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AEF4-8781-4EF7-8311-C4F7F7C4714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1719-DC83-4726-A8FC-829DA74463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77371" y="2631233"/>
            <a:ext cx="8403771" cy="3545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800" dirty="0"/>
              <a:t>世界上只有</a:t>
            </a:r>
            <a:r>
              <a:rPr lang="en-US" altLang="zh-CN" sz="4800" dirty="0"/>
              <a:t>10</a:t>
            </a:r>
            <a:r>
              <a:rPr lang="zh-CN" altLang="en-US" sz="4800" dirty="0"/>
              <a:t>种人</a:t>
            </a:r>
            <a:endParaRPr lang="en-US" altLang="zh-CN" sz="4800" dirty="0"/>
          </a:p>
          <a:p>
            <a:pPr marL="0" indent="0" algn="ctr">
              <a:buNone/>
            </a:pPr>
            <a:r>
              <a:rPr lang="zh-CN" altLang="en-US" sz="4800" dirty="0"/>
              <a:t>懂二进制的和不懂二进制的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纸带</a:t>
            </a:r>
            <a:endParaRPr lang="zh-CN" alt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编程方式的发展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1719-DC83-4726-A8FC-829DA74463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l="2602" t="4893" r="44583" b="6263"/>
          <a:stretch>
            <a:fillRect/>
          </a:stretch>
        </p:blipFill>
        <p:spPr>
          <a:xfrm>
            <a:off x="807131" y="2073165"/>
            <a:ext cx="4456648" cy="37075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38" y="1272090"/>
            <a:ext cx="2757612" cy="49048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编程为什么叫编程</a:t>
            </a:r>
            <a:r>
              <a:rPr lang="en-US" altLang="zh-CN" b="1" dirty="0"/>
              <a:t>——</a:t>
            </a:r>
            <a:r>
              <a:rPr lang="zh-CN" altLang="en-US" b="1" dirty="0"/>
              <a:t>真“编”呀！（大雾）</a:t>
            </a:r>
            <a:endParaRPr lang="zh-CN" alt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编程方式的发展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1719-DC83-4726-A8FC-829DA74463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16" y="2372452"/>
            <a:ext cx="3994150" cy="1892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16" y="4401785"/>
            <a:ext cx="3994150" cy="17751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36" y="3489818"/>
            <a:ext cx="4297591" cy="26871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18655" y="2401600"/>
            <a:ext cx="399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把阿姆斯特送上月球的飞船导航软件，是用毛衣针编出来的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汇编语言</a:t>
            </a:r>
            <a:endParaRPr lang="zh-CN" alt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编程方式的发展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1719-DC83-4726-A8FC-829DA744634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921" y="1596424"/>
            <a:ext cx="7410670" cy="52615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计算机语言发展历史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9CE6-29D0-4DB2-9832-EEA5AD55565E}" type="datetime1">
              <a:rPr lang="zh-CN" altLang="en-US" b="1" smtClean="0"/>
            </a:fld>
            <a:endParaRPr lang="zh-CN" altLang="en-US" b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/>
              <a:t>《</a:t>
            </a:r>
            <a:r>
              <a:rPr lang="zh-CN" altLang="en-US" b="1"/>
              <a:t>计算机语言与程序设计</a:t>
            </a:r>
            <a:r>
              <a:rPr lang="en-US" altLang="zh-CN" b="1"/>
              <a:t>》</a:t>
            </a:r>
            <a:endParaRPr lang="zh-CN" alt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b="1" smtClean="0"/>
            </a:fld>
            <a:endParaRPr lang="zh-CN" altLang="en-US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417" y="1202324"/>
            <a:ext cx="8218873" cy="51046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24" y="2657740"/>
            <a:ext cx="276860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1989</a:t>
            </a:r>
            <a:r>
              <a:rPr lang="zh-CN" altLang="en-US" dirty="0"/>
              <a:t>年，</a:t>
            </a:r>
            <a:r>
              <a:rPr lang="en-US" altLang="zh-CN" dirty="0"/>
              <a:t>ANSI</a:t>
            </a:r>
            <a:r>
              <a:rPr lang="zh-CN" altLang="en-US" dirty="0"/>
              <a:t>发布了一个标准</a:t>
            </a:r>
            <a:r>
              <a:rPr lang="en-US" altLang="zh-CN" dirty="0"/>
              <a:t>——ANSI C</a:t>
            </a:r>
            <a:r>
              <a:rPr lang="zh-CN" altLang="en-US" dirty="0"/>
              <a:t>或</a:t>
            </a:r>
            <a:r>
              <a:rPr lang="en-US" altLang="zh-CN" dirty="0"/>
              <a:t>C89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1990</a:t>
            </a:r>
            <a:r>
              <a:rPr lang="zh-CN" altLang="en-US" dirty="0"/>
              <a:t>年，</a:t>
            </a:r>
            <a:r>
              <a:rPr lang="en-US" altLang="zh-CN" dirty="0"/>
              <a:t>ISO</a:t>
            </a:r>
            <a:r>
              <a:rPr lang="zh-CN" altLang="en-US" dirty="0"/>
              <a:t>接受了</a:t>
            </a:r>
            <a:r>
              <a:rPr lang="en-US" altLang="zh-CN" dirty="0"/>
              <a:t>ANSI</a:t>
            </a:r>
            <a:r>
              <a:rPr lang="zh-CN" altLang="en-US" dirty="0"/>
              <a:t>的标准</a:t>
            </a:r>
            <a:r>
              <a:rPr lang="en-US" altLang="zh-CN" dirty="0"/>
              <a:t>——C90</a:t>
            </a:r>
            <a:r>
              <a:rPr lang="zh-CN" altLang="en-US" dirty="0"/>
              <a:t>（同</a:t>
            </a:r>
            <a:r>
              <a:rPr lang="en-US" altLang="zh-CN" dirty="0"/>
              <a:t>C89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1995</a:t>
            </a:r>
            <a:r>
              <a:rPr lang="zh-CN" altLang="en-US" dirty="0"/>
              <a:t>年和</a:t>
            </a:r>
            <a:r>
              <a:rPr lang="en-US" altLang="zh-CN" dirty="0"/>
              <a:t>1999</a:t>
            </a:r>
            <a:r>
              <a:rPr lang="zh-CN" altLang="en-US" dirty="0"/>
              <a:t>年</a:t>
            </a:r>
            <a:r>
              <a:rPr lang="en-US" altLang="zh-CN" dirty="0"/>
              <a:t>C</a:t>
            </a:r>
            <a:r>
              <a:rPr lang="zh-CN" altLang="en-US" dirty="0"/>
              <a:t>标准两次更新</a:t>
            </a:r>
            <a:r>
              <a:rPr lang="en-US" altLang="zh-CN" dirty="0"/>
              <a:t>——C95</a:t>
            </a:r>
            <a:r>
              <a:rPr lang="zh-CN" altLang="en-US" dirty="0"/>
              <a:t>和</a:t>
            </a:r>
            <a:r>
              <a:rPr lang="en-US" altLang="zh-CN" dirty="0"/>
              <a:t>C99</a:t>
            </a:r>
            <a:endParaRPr lang="en-US" altLang="zh-CN" dirty="0"/>
          </a:p>
          <a:p>
            <a:r>
              <a:rPr lang="en-US" altLang="zh-CN" dirty="0"/>
              <a:t>2000</a:t>
            </a:r>
            <a:r>
              <a:rPr lang="zh-CN" altLang="en-US" dirty="0"/>
              <a:t>年，</a:t>
            </a:r>
            <a:r>
              <a:rPr lang="en-US" altLang="zh-CN" dirty="0"/>
              <a:t>ANSI</a:t>
            </a:r>
            <a:r>
              <a:rPr lang="zh-CN" altLang="en-US" dirty="0"/>
              <a:t>采纳了</a:t>
            </a:r>
            <a:r>
              <a:rPr lang="en-US" altLang="zh-CN" dirty="0"/>
              <a:t>ISO/IEC 9899:1999</a:t>
            </a:r>
            <a:r>
              <a:rPr lang="zh-CN" altLang="en-US" dirty="0"/>
              <a:t>标准</a:t>
            </a:r>
            <a:r>
              <a:rPr lang="en-US" altLang="zh-CN" dirty="0"/>
              <a:t>——C99</a:t>
            </a:r>
            <a:endParaRPr lang="en-US" altLang="zh-CN" dirty="0"/>
          </a:p>
          <a:p>
            <a:r>
              <a:rPr lang="en-US" altLang="zh-CN" dirty="0"/>
              <a:t>2011</a:t>
            </a:r>
            <a:r>
              <a:rPr lang="zh-CN" altLang="en-US" dirty="0"/>
              <a:t>年，</a:t>
            </a:r>
            <a:r>
              <a:rPr lang="en-US" altLang="zh-CN" dirty="0"/>
              <a:t>ANSI</a:t>
            </a:r>
            <a:r>
              <a:rPr lang="zh-CN" altLang="en-US" dirty="0"/>
              <a:t>采纳了</a:t>
            </a:r>
            <a:r>
              <a:rPr lang="en-US" altLang="zh-CN" dirty="0"/>
              <a:t>ISO/IEC 9899:2011</a:t>
            </a:r>
            <a:r>
              <a:rPr lang="zh-CN" altLang="en-US" dirty="0"/>
              <a:t>标准</a:t>
            </a:r>
            <a:r>
              <a:rPr lang="en-US" altLang="zh-CN" dirty="0"/>
              <a:t>——C11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语言发展与版本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E59D-4178-492E-B2DF-6D50AF90FC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2256503" y="1899691"/>
            <a:ext cx="6545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的软件开发者被鼓励遵循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ANSI C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文档的要求，因为它鼓励使用跨平台的代码</a:t>
            </a:r>
            <a:endParaRPr lang="zh-CN" alt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4387385" y="5456593"/>
            <a:ext cx="4415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大部分的当代编译器都支持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C99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计算机语言学习规律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E59D-4178-492E-B2DF-6D50AF90FC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417" y="1478573"/>
            <a:ext cx="8524693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计算机语言学习规律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4E59D-4178-492E-B2DF-6D50AF90FC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433" y="1563566"/>
            <a:ext cx="8407964" cy="448554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</a:t>
            </a:r>
            <a:r>
              <a:rPr lang="en-US" altLang="zh-CN" dirty="0"/>
              <a:t>C</a:t>
            </a:r>
            <a:r>
              <a:rPr lang="zh-CN" altLang="en-US" dirty="0"/>
              <a:t>程序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0089-3291-46BD-BA1D-F497DF7154F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780379" y="3353631"/>
            <a:ext cx="6077629" cy="29411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主函数名，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int-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函数类型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必须有且只能有一个主函数</a:t>
            </a:r>
            <a:r>
              <a:rPr lang="en-US" altLang="zh-CN" sz="16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程序执行从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中结束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}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是函数开始和结束的标志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不可省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（绝大多数）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语句以分号结束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使用标准库</a:t>
            </a:r>
            <a:r>
              <a:rPr lang="zh-CN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函数时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在程序开头一行写 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#include &lt;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stdio.h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Group 17"/>
          <p:cNvGraphicFramePr>
            <a:graphicFrameLocks noGrp="1"/>
          </p:cNvGraphicFramePr>
          <p:nvPr>
            <p:ph idx="1"/>
          </p:nvPr>
        </p:nvGraphicFramePr>
        <p:xfrm>
          <a:off x="374417" y="3890074"/>
          <a:ext cx="1803400" cy="1975016"/>
        </p:xfrm>
        <a:graphic>
          <a:graphicData uri="http://schemas.openxmlformats.org/drawingml/2006/table">
            <a:tbl>
              <a:tblPr/>
              <a:tblGrid>
                <a:gridCol w="1803400"/>
              </a:tblGrid>
              <a:tr h="4688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预编译命令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61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主函数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main( )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                     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函数语句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55572" y="1516959"/>
            <a:ext cx="8370887" cy="16026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文件包含</a:t>
            </a:r>
            <a:endParaRPr lang="zh-CN" altLang="en-US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[])   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主函数</a:t>
            </a:r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                            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函数体开始</a:t>
            </a:r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"I’ll be a professional programmer in 4 months!\n"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输出语句</a:t>
            </a:r>
            <a:endParaRPr lang="zh-CN" altLang="en-US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en-US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zh-CN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函数体结束</a:t>
            </a:r>
            <a:endParaRPr kumimoji="1" lang="zh-CN" altLang="zh-CN" sz="1400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程序要素</a:t>
            </a:r>
            <a:r>
              <a:rPr lang="zh-CN" altLang="en-US" sz="2400" dirty="0">
                <a:solidFill>
                  <a:srgbClr val="FFFF00"/>
                </a:solidFill>
              </a:rPr>
              <a:t>：函数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97799-0B8B-45E6-AEA5-CDC363B5DC2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151253" y="42695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7" name="Rectangle 16"/>
          <p:cNvSpPr/>
          <p:nvPr/>
        </p:nvSpPr>
        <p:spPr>
          <a:xfrm>
            <a:off x="290513" y="3395149"/>
            <a:ext cx="8656638" cy="213147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语言的核心，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程序由一个或多个函数组成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必须有且只能有一个主函数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其它函数通过嵌套调用得以执行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函数名：唯一标识符，例如：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函数参数：函数的输入，例如：</a:t>
            </a:r>
            <a:r>
              <a:rPr lang="zh-CN" altLang="zh-CN" sz="1600" dirty="0">
                <a:ea typeface="微软雅黑" panose="020B0503020204020204" pitchFamily="34" charset="-122"/>
              </a:rPr>
              <a:t>"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rPr>
              <a:t>’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 be a professional programmer in 4 months!\n”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函数返回值：函数的输出，例如：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函数体：执行函数的具体过程，例如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{ ...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函数可以嵌套调用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5572" y="1516959"/>
            <a:ext cx="8370887" cy="16026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文件包含</a:t>
            </a:r>
            <a:endParaRPr lang="zh-CN" altLang="en-US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b="1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b="1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b="1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b="1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[]) </a:t>
            </a:r>
            <a:r>
              <a:rPr lang="zh-CN" alt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主函数</a:t>
            </a:r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                            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函数体开始</a:t>
            </a:r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"I’ll be a professional programmer in 4 months!\n"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输出语句</a:t>
            </a:r>
            <a:endParaRPr lang="zh-CN" altLang="en-US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en-US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zh-CN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函数体结束</a:t>
            </a:r>
            <a:endParaRPr kumimoji="1" lang="zh-CN" altLang="zh-CN" sz="1400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助教信息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DA93E-AD63-4973-AF62-66596E9938F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9" name="Group 299"/>
          <p:cNvGraphicFramePr/>
          <p:nvPr/>
        </p:nvGraphicFramePr>
        <p:xfrm>
          <a:off x="276532" y="2693826"/>
          <a:ext cx="8590935" cy="792596"/>
        </p:xfrm>
        <a:graphic>
          <a:graphicData uri="http://schemas.openxmlformats.org/drawingml/2006/table">
            <a:tbl>
              <a:tblPr/>
              <a:tblGrid>
                <a:gridCol w="1408471"/>
                <a:gridCol w="1408752"/>
                <a:gridCol w="837664"/>
                <a:gridCol w="1073638"/>
                <a:gridCol w="707923"/>
                <a:gridCol w="3154487"/>
              </a:tblGrid>
              <a:tr h="335492"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姓名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张博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性别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院系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自动化系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492"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邮箱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b-zhang18@mails.tsinghua.edu.cn 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10" name="Group 299"/>
          <p:cNvGraphicFramePr/>
          <p:nvPr/>
        </p:nvGraphicFramePr>
        <p:xfrm>
          <a:off x="283788" y="1611052"/>
          <a:ext cx="8590935" cy="792596"/>
        </p:xfrm>
        <a:graphic>
          <a:graphicData uri="http://schemas.openxmlformats.org/drawingml/2006/table">
            <a:tbl>
              <a:tblPr/>
              <a:tblGrid>
                <a:gridCol w="1408471"/>
                <a:gridCol w="1408752"/>
                <a:gridCol w="837664"/>
                <a:gridCol w="1058891"/>
                <a:gridCol w="752167"/>
                <a:gridCol w="3124990"/>
              </a:tblGrid>
              <a:tr h="335492"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姓名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周玉枭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性别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院系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软件学院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492"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邮箱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zhou-yx19@mails.tsinghua.edu.cn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8" name="Group 299"/>
          <p:cNvGraphicFramePr/>
          <p:nvPr>
            <p:custDataLst>
              <p:tags r:id="rId1"/>
            </p:custDataLst>
          </p:nvPr>
        </p:nvGraphicFramePr>
        <p:xfrm>
          <a:off x="283788" y="3761520"/>
          <a:ext cx="8590935" cy="792596"/>
        </p:xfrm>
        <a:graphic>
          <a:graphicData uri="http://schemas.openxmlformats.org/drawingml/2006/table">
            <a:tbl>
              <a:tblPr/>
              <a:tblGrid>
                <a:gridCol w="1408471"/>
                <a:gridCol w="1408752"/>
                <a:gridCol w="837664"/>
                <a:gridCol w="1073638"/>
                <a:gridCol w="707923"/>
                <a:gridCol w="3154487"/>
              </a:tblGrid>
              <a:tr h="335492"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姓名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周逸亮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性别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院系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自动化系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492">
                <a:tc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邮箱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zhouyl19@mails.tsinghua.edu.cn 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749" marB="4574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程序要素</a:t>
            </a:r>
            <a:r>
              <a:rPr lang="zh-CN" altLang="en-US" sz="2400" dirty="0">
                <a:solidFill>
                  <a:srgbClr val="FFFF00"/>
                </a:solidFill>
              </a:rPr>
              <a:t>：</a:t>
            </a:r>
            <a:r>
              <a:rPr lang="en-US" altLang="zh-CN" sz="2400" dirty="0">
                <a:solidFill>
                  <a:srgbClr val="FFFF00"/>
                </a:solidFill>
              </a:rPr>
              <a:t>main</a:t>
            </a:r>
            <a:r>
              <a:rPr lang="zh-CN" altLang="en-US" sz="2400" dirty="0">
                <a:solidFill>
                  <a:srgbClr val="FFFF00"/>
                </a:solidFill>
              </a:rPr>
              <a:t>函数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97799-0B8B-45E6-AEA5-CDC363B5DC2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151253" y="426951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680" y="1307476"/>
            <a:ext cx="8656638" cy="9053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本课堂以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C99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为标准，仅仅支持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函数形式，贯彻于：课件、示例代码、课下练习、各种考核和考试。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74416" y="2417532"/>
            <a:ext cx="8370887" cy="14795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[])   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                           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2E0D6E"/>
                </a:solidFill>
                <a:latin typeface="Menlo" panose="020B0609030804020204" pitchFamily="49" charset="0"/>
              </a:rPr>
              <a:t>……</a:t>
            </a:r>
            <a:endParaRPr lang="zh-CN" altLang="en-US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kumimoji="1" lang="zh-CN" altLang="zh-CN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74415" y="4404043"/>
            <a:ext cx="8370887" cy="14795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   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                           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2E0D6E"/>
                </a:solidFill>
                <a:latin typeface="Menlo" panose="020B0609030804020204" pitchFamily="49" charset="0"/>
              </a:rPr>
              <a:t>……</a:t>
            </a:r>
            <a:endParaRPr lang="zh-CN" altLang="en-US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kumimoji="1" lang="zh-CN" altLang="zh-CN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92100" y="3888322"/>
            <a:ext cx="7759699" cy="213147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程序由语句组成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作为语句终止符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程序书写格式自由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一行内可以写几个语句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一个语句可以分写在多行上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代码规范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：一行最多写一个语句，超过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个字符就要换行写。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程序没有行号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程序要素</a:t>
            </a:r>
            <a:r>
              <a:rPr lang="zh-CN" altLang="en-US" sz="2400" dirty="0">
                <a:solidFill>
                  <a:srgbClr val="FFFF00"/>
                </a:solidFill>
              </a:rPr>
              <a:t>：语句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8358-602C-44A9-93F1-54BE714A78E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55572" y="1516959"/>
            <a:ext cx="8370887" cy="16026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文件包含</a:t>
            </a:r>
            <a:endParaRPr lang="zh-CN" altLang="en-US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[]) 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主函数</a:t>
            </a:r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                            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函数体开始</a:t>
            </a:r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"I’ll be a professional programmer in 4 months!\n"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输出语句</a:t>
            </a:r>
            <a:endParaRPr lang="zh-CN" altLang="en-US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en-US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zh-CN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函数体结束</a:t>
            </a:r>
            <a:endParaRPr kumimoji="1" lang="zh-CN" altLang="zh-CN" sz="1400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程序要素</a:t>
            </a:r>
            <a:r>
              <a:rPr lang="zh-CN" altLang="en-US" sz="2400" dirty="0">
                <a:solidFill>
                  <a:srgbClr val="FFFF00"/>
                </a:solidFill>
              </a:rPr>
              <a:t>：输入与输出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2F-41A3-4A34-AEF6-E31CF99C4E3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267098" y="3642454"/>
            <a:ext cx="4599213" cy="213147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编译预处理命令，编译前直接拷贝到源程序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语言本身没有输入输出语句。输入和输出的操作是由库函数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scanf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等函数来完成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转义字符：非显示的字符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900660" y="3642454"/>
          <a:ext cx="358433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2136532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字符</a:t>
                      </a:r>
                      <a:endParaRPr kumimoji="0" lang="zh-CN" altLang="en-US" sz="1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含义</a:t>
                      </a:r>
                      <a:endParaRPr kumimoji="0" lang="zh-CN" altLang="en-US" sz="1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\n</a:t>
                      </a:r>
                      <a:endParaRPr kumimoji="0" lang="zh-CN" alt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回车</a:t>
                      </a:r>
                      <a:endParaRPr kumimoji="0" lang="zh-CN" alt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\t</a:t>
                      </a:r>
                      <a:endParaRPr kumimoji="0" lang="zh-CN" alt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制表符</a:t>
                      </a:r>
                      <a:endParaRPr kumimoji="0" lang="zh-CN" alt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\b</a:t>
                      </a:r>
                      <a:endParaRPr kumimoji="0" lang="zh-CN" alt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回退删除</a:t>
                      </a:r>
                      <a:endParaRPr kumimoji="0" lang="zh-CN" alt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"</a:t>
                      </a:r>
                      <a:endParaRPr kumimoji="0" lang="zh-CN" alt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</a:rPr>
                        <a:t>"</a:t>
                      </a:r>
                      <a:endParaRPr kumimoji="0" lang="zh-CN" alt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\\</a:t>
                      </a:r>
                      <a:endParaRPr kumimoji="0" lang="zh-CN" alt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\</a:t>
                      </a:r>
                      <a:endParaRPr kumimoji="0" lang="zh-CN" altLang="en-US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55572" y="1516959"/>
            <a:ext cx="8370887" cy="16026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b="1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b="1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r>
              <a:rPr lang="en-US" altLang="zh-CN" sz="1400" b="1" dirty="0">
                <a:solidFill>
                  <a:srgbClr val="643820"/>
                </a:solidFill>
                <a:latin typeface="Menlo" panose="020B0609030804020204" pitchFamily="49" charset="0"/>
              </a:rPr>
              <a:t>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文件包含</a:t>
            </a:r>
            <a:endParaRPr lang="zh-CN" altLang="en-US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[]) 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主函数</a:t>
            </a:r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                            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函数体开始</a:t>
            </a:r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"I’ll be a professional programmer in 4 months!</a:t>
            </a:r>
            <a:r>
              <a:rPr lang="en-US" altLang="zh-CN" sz="1400" b="1" dirty="0">
                <a:solidFill>
                  <a:srgbClr val="C41A16"/>
                </a:solidFill>
                <a:latin typeface="Menlo" panose="020B0609030804020204" pitchFamily="49" charset="0"/>
              </a:rPr>
              <a:t>\n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输出语句</a:t>
            </a:r>
            <a:endParaRPr lang="zh-CN" altLang="en-US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en-US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zh-CN" altLang="zh-CN" sz="1400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函数体结束</a:t>
            </a:r>
            <a:endParaRPr kumimoji="1" lang="zh-CN" altLang="zh-CN" sz="1400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90513" y="3812121"/>
            <a:ext cx="5589587" cy="23709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开头到行尾，为注释，不产生编译代码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足够多，但不是越多越好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C99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也支持“块注释”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7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调试过程中可以有效定位语法错</a:t>
            </a:r>
            <a:endParaRPr lang="en-US" altLang="zh-CN" sz="17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程序要素</a:t>
            </a:r>
            <a:r>
              <a:rPr lang="zh-CN" altLang="en-US" sz="2400" dirty="0">
                <a:solidFill>
                  <a:srgbClr val="FFFF00"/>
                </a:solidFill>
              </a:rPr>
              <a:t>：注释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315-BDF8-467F-BD41-B9DE443D2F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360833" y="3494883"/>
            <a:ext cx="2219153" cy="925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* </a:t>
            </a:r>
            <a:endParaRPr kumimoji="1" lang="en-US" altLang="zh-CN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  <a:p>
            <a:pPr eaLnBrk="1" hangingPunct="1"/>
            <a:r>
              <a:rPr kumimoji="1" lang="en-US" altLang="zh-CN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a = 1;</a:t>
            </a:r>
            <a:endParaRPr kumimoji="1" lang="en-US" altLang="zh-CN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  <a:p>
            <a:pPr eaLnBrk="1" hangingPunct="1"/>
            <a:r>
              <a:rPr kumimoji="1" lang="en-US" altLang="zh-CN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/* b = 2;  */</a:t>
            </a:r>
            <a:endParaRPr kumimoji="1" lang="en-US" altLang="zh-CN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360832" y="4565636"/>
            <a:ext cx="2219153" cy="14795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* </a:t>
            </a:r>
            <a:endParaRPr kumimoji="1" lang="en-US" altLang="zh-CN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  <a:p>
            <a:pPr eaLnBrk="1" hangingPunct="1"/>
            <a:r>
              <a:rPr kumimoji="1" lang="en-US" altLang="zh-CN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a = 1;</a:t>
            </a:r>
            <a:endParaRPr kumimoji="1" lang="en-US" altLang="zh-CN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  <a:p>
            <a:pPr eaLnBrk="1" hangingPunct="1"/>
            <a:r>
              <a:rPr kumimoji="1" lang="en-US" altLang="zh-CN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/* b = 2;  */</a:t>
            </a:r>
            <a:endParaRPr kumimoji="1" lang="en-US" altLang="zh-CN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  <a:p>
            <a:pPr eaLnBrk="1" hangingPunct="1"/>
            <a:r>
              <a:rPr kumimoji="1" lang="en-US" altLang="zh-CN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c = 3;</a:t>
            </a:r>
            <a:endParaRPr kumimoji="1" lang="en-US" altLang="zh-CN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  <a:p>
            <a:pPr eaLnBrk="1" hangingPunct="1"/>
            <a:r>
              <a:rPr kumimoji="1" lang="en-US" altLang="zh-CN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*/</a:t>
            </a:r>
            <a:endParaRPr kumimoji="1" lang="en-US" altLang="zh-CN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55572" y="1516959"/>
            <a:ext cx="8370887" cy="16026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  </a:t>
            </a:r>
            <a:r>
              <a:rPr lang="en-US" altLang="zh-CN" sz="1400" b="1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b="1" dirty="0">
                <a:solidFill>
                  <a:srgbClr val="007400"/>
                </a:solidFill>
                <a:latin typeface="Menlo" panose="020B0609030804020204" pitchFamily="49" charset="0"/>
              </a:rPr>
              <a:t>文件包含</a:t>
            </a:r>
            <a:endParaRPr lang="zh-CN" altLang="en-US" sz="1400" b="1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[]) 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  </a:t>
            </a:r>
            <a:r>
              <a:rPr lang="en-US" altLang="zh-CN" sz="1400" b="1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b="1" dirty="0">
                <a:solidFill>
                  <a:srgbClr val="007400"/>
                </a:solidFill>
                <a:latin typeface="Menlo" panose="020B0609030804020204" pitchFamily="49" charset="0"/>
              </a:rPr>
              <a:t>主函数</a:t>
            </a:r>
            <a:endParaRPr lang="zh-CN" alt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                            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altLang="zh-CN" sz="1400" b="1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b="1" dirty="0">
                <a:solidFill>
                  <a:srgbClr val="007400"/>
                </a:solidFill>
                <a:latin typeface="Menlo" panose="020B0609030804020204" pitchFamily="49" charset="0"/>
              </a:rPr>
              <a:t>函数体开始</a:t>
            </a:r>
            <a:endParaRPr lang="zh-CN" alt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"I’ll be a professional programmer in 4 months!\n"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   </a:t>
            </a:r>
            <a:r>
              <a:rPr lang="en-US" altLang="zh-CN" sz="1400" b="1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400" b="1" dirty="0">
                <a:solidFill>
                  <a:srgbClr val="007400"/>
                </a:solidFill>
                <a:latin typeface="Menlo" panose="020B0609030804020204" pitchFamily="49" charset="0"/>
              </a:rPr>
              <a:t>输出语句</a:t>
            </a:r>
            <a:endParaRPr lang="zh-CN" altLang="en-US" sz="1400" b="1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kumimoji="1" lang="zh-CN" altLang="zh-CN" sz="1400" b="1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en-US" altLang="zh-CN" sz="1400" b="1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</a:t>
            </a:r>
            <a:r>
              <a:rPr kumimoji="1" lang="zh-CN" altLang="zh-CN" sz="1400" b="1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函数体结束</a:t>
            </a:r>
            <a:endParaRPr kumimoji="1" lang="zh-CN" altLang="zh-CN" sz="1400" b="1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第二个</a:t>
            </a:r>
            <a:r>
              <a:rPr lang="en-US" altLang="zh-CN" dirty="0"/>
              <a:t>C</a:t>
            </a:r>
            <a:r>
              <a:rPr lang="zh-CN" altLang="en-US" dirty="0"/>
              <a:t>程序</a:t>
            </a:r>
            <a:r>
              <a:rPr lang="zh-CN" altLang="en-US" sz="2400" dirty="0">
                <a:solidFill>
                  <a:srgbClr val="FFFF00"/>
                </a:solidFill>
              </a:rPr>
              <a:t>：程序是给人看的！！！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8315-910A-4276-AD7A-5EB0999AD9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90513" y="3812122"/>
            <a:ext cx="5589587" cy="251247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defRPr/>
            </a:pP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409308" y="1412900"/>
            <a:ext cx="8370887" cy="46188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标准库函数的头文件包含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6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定义浮点型常量，英寸到厘米的转换系数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CM_PER_INCH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2.54f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F68A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主函数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[])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定义以厘米为单位的浮点型变量，表示高度，初始值为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0</a:t>
            </a:r>
            <a:endParaRPr lang="en-US" altLang="zh-CN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f_height_cm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输出一行提示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"Please input your height in centimeters\n"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从键盘输入数据到高度变量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"%f"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f_height_cm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输出以以英寸为单位的高度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"Height is %.2f inches\n"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f_height_cm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US" altLang="zh-CN" sz="1600" dirty="0">
                <a:solidFill>
                  <a:srgbClr val="3F6E74"/>
                </a:solidFill>
                <a:latin typeface="Menlo" panose="020B0609030804020204" pitchFamily="49" charset="0"/>
              </a:rPr>
              <a:t>CM_PER_INCH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结束主函数执行，函数值为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0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，表示正常结束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60"/>
            <a:ext cx="65" cy="4564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88872" rIns="0" bIns="88872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第二个</a:t>
            </a:r>
            <a:r>
              <a:rPr lang="en-US" altLang="zh-CN" dirty="0"/>
              <a:t>C</a:t>
            </a:r>
            <a:r>
              <a:rPr lang="zh-CN" altLang="en-US" dirty="0"/>
              <a:t>程序</a:t>
            </a:r>
            <a:r>
              <a:rPr lang="zh-CN" altLang="en-US" sz="2400" dirty="0">
                <a:solidFill>
                  <a:srgbClr val="FFFF00"/>
                </a:solidFill>
              </a:rPr>
              <a:t>：不好的编程习惯</a:t>
            </a:r>
            <a:r>
              <a:rPr lang="en-US" altLang="zh-CN" sz="2400" dirty="0">
                <a:solidFill>
                  <a:srgbClr val="FFFF00"/>
                </a:solidFill>
              </a:rPr>
              <a:t>——</a:t>
            </a:r>
            <a:r>
              <a:rPr lang="zh-CN" altLang="en-US" sz="2400" dirty="0">
                <a:solidFill>
                  <a:srgbClr val="FFFF00"/>
                </a:solidFill>
              </a:rPr>
              <a:t>不说人话！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8315-910A-4276-AD7A-5EB0999AD9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431510" y="1466486"/>
            <a:ext cx="8370887" cy="25567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6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CM_PER_INCH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2.54f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F68A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[])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f_height_cm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"Please input your height in centimeters\n"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"%f"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f_height_cm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"Height is %.2f inches\n"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f_height_cm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US" altLang="zh-CN" sz="1600" dirty="0">
                <a:solidFill>
                  <a:srgbClr val="3F6E74"/>
                </a:solidFill>
                <a:latin typeface="Menlo" panose="020B0609030804020204" pitchFamily="49" charset="0"/>
              </a:rPr>
              <a:t>CM_PER_INCH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60"/>
            <a:ext cx="65" cy="4564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88872" rIns="0" bIns="88872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430" y="4912296"/>
            <a:ext cx="7007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没有注释，不容易理解编程者的思路和要点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几天之后，你自己写的什么都不记得了！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第二个</a:t>
            </a:r>
            <a:r>
              <a:rPr lang="en-US" altLang="zh-CN" dirty="0"/>
              <a:t>C</a:t>
            </a:r>
            <a:r>
              <a:rPr lang="zh-CN" altLang="en-US" dirty="0"/>
              <a:t>程序</a:t>
            </a:r>
            <a:r>
              <a:rPr lang="zh-CN" altLang="en-US" sz="2400" dirty="0">
                <a:solidFill>
                  <a:srgbClr val="FFFF00"/>
                </a:solidFill>
              </a:rPr>
              <a:t>：不好的编程习惯</a:t>
            </a:r>
            <a:r>
              <a:rPr lang="en-US" altLang="zh-CN" sz="2400" dirty="0">
                <a:solidFill>
                  <a:srgbClr val="FFFF00"/>
                </a:solidFill>
              </a:rPr>
              <a:t>——</a:t>
            </a:r>
            <a:r>
              <a:rPr lang="zh-CN" altLang="en-US" sz="2400" dirty="0">
                <a:solidFill>
                  <a:srgbClr val="FFFF00"/>
                </a:solidFill>
              </a:rPr>
              <a:t>不说人话！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8315-910A-4276-AD7A-5EB0999AD9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431510" y="1466486"/>
            <a:ext cx="8370887" cy="25567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6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2.54f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F68A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[])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</a:t>
            </a:r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"Please input your height in centimeters\n"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"%f"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&amp;a);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“Height is %.2f inches\n”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a</a:t>
            </a:r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/ </a:t>
            </a:r>
            <a:r>
              <a:rPr lang="en-US" altLang="zh-CN" sz="1600" dirty="0">
                <a:solidFill>
                  <a:srgbClr val="3F6E74"/>
                </a:solidFill>
                <a:latin typeface="Menlo" panose="020B0609030804020204" pitchFamily="49" charset="0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60"/>
            <a:ext cx="65" cy="4564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88872" rIns="0" bIns="88872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3878" y="491229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名字没有物理函数含义，反人类！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第二个</a:t>
            </a:r>
            <a:r>
              <a:rPr lang="en-US" altLang="zh-CN" dirty="0"/>
              <a:t>C</a:t>
            </a:r>
            <a:r>
              <a:rPr lang="zh-CN" altLang="en-US" dirty="0"/>
              <a:t>程序</a:t>
            </a:r>
            <a:r>
              <a:rPr lang="zh-CN" altLang="en-US" sz="2400" dirty="0">
                <a:solidFill>
                  <a:srgbClr val="FFFF00"/>
                </a:solidFill>
              </a:rPr>
              <a:t>：不好的编程习惯</a:t>
            </a:r>
            <a:r>
              <a:rPr lang="en-US" altLang="zh-CN" sz="2400" dirty="0">
                <a:solidFill>
                  <a:srgbClr val="FFFF00"/>
                </a:solidFill>
              </a:rPr>
              <a:t>——</a:t>
            </a:r>
            <a:r>
              <a:rPr lang="zh-CN" altLang="en-US" sz="2400" dirty="0">
                <a:solidFill>
                  <a:srgbClr val="FFFF00"/>
                </a:solidFill>
              </a:rPr>
              <a:t>不说人话！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8315-910A-4276-AD7A-5EB0999AD9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431510" y="1466486"/>
            <a:ext cx="8370887" cy="25567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6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2.54f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F68A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argc,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[])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a=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</a:t>
            </a:r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"Please input your height in centimeters\n"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"%</a:t>
            </a:r>
            <a:r>
              <a:rPr lang="en-US" altLang="zh-CN" sz="1600" dirty="0" err="1">
                <a:solidFill>
                  <a:srgbClr val="C41A16"/>
                </a:solidFill>
                <a:latin typeface="Menlo" panose="020B0609030804020204" pitchFamily="49" charset="0"/>
              </a:rPr>
              <a:t>f"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,&amp;a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“Height is %.2f inches\</a:t>
            </a:r>
            <a:r>
              <a:rPr lang="en-US" altLang="zh-CN" sz="1600" dirty="0" err="1">
                <a:solidFill>
                  <a:srgbClr val="C41A16"/>
                </a:solidFill>
                <a:latin typeface="Menlo" panose="020B0609030804020204" pitchFamily="49" charset="0"/>
              </a:rPr>
              <a:t>n”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,a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n-US" altLang="zh-CN" sz="1600" dirty="0">
                <a:solidFill>
                  <a:srgbClr val="3F6E74"/>
                </a:solidFill>
                <a:latin typeface="Menlo" panose="020B0609030804020204" pitchFamily="49" charset="0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60"/>
            <a:ext cx="65" cy="4564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88872" rIns="0" bIns="88872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2966" y="4932652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运算符前后没有空格间隔，近视加剧者！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第二个</a:t>
            </a:r>
            <a:r>
              <a:rPr lang="en-US" altLang="zh-CN" dirty="0"/>
              <a:t>C</a:t>
            </a:r>
            <a:r>
              <a:rPr lang="zh-CN" altLang="en-US" dirty="0"/>
              <a:t>程序</a:t>
            </a:r>
            <a:r>
              <a:rPr lang="zh-CN" altLang="en-US" sz="2400" dirty="0">
                <a:solidFill>
                  <a:srgbClr val="FFFF00"/>
                </a:solidFill>
              </a:rPr>
              <a:t>：不好的编程习惯</a:t>
            </a:r>
            <a:r>
              <a:rPr lang="en-US" altLang="zh-CN" sz="2400" dirty="0">
                <a:solidFill>
                  <a:srgbClr val="FFFF00"/>
                </a:solidFill>
              </a:rPr>
              <a:t>——</a:t>
            </a:r>
            <a:r>
              <a:rPr lang="zh-CN" altLang="en-US" sz="2400" dirty="0">
                <a:solidFill>
                  <a:srgbClr val="FFFF00"/>
                </a:solidFill>
              </a:rPr>
              <a:t>不说人话！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58315-910A-4276-AD7A-5EB0999AD9A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386556" y="1513393"/>
            <a:ext cx="8370887" cy="10793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6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2.54f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argc,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[])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r>
              <a:rPr lang="en-US" altLang="zh-CN" sz="1600" dirty="0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"Please input your height in centimeters\n"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"%f"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&amp;a);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"Height is %.2f inches\</a:t>
            </a:r>
            <a:r>
              <a:rPr lang="en-US" altLang="zh-CN" sz="1600" dirty="0" err="1">
                <a:solidFill>
                  <a:srgbClr val="C41A16"/>
                </a:solidFill>
                <a:latin typeface="Menlo" panose="020B0609030804020204" pitchFamily="49" charset="0"/>
              </a:rPr>
              <a:t>n"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,a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en-US" altLang="zh-CN" sz="1600" dirty="0">
                <a:solidFill>
                  <a:srgbClr val="3F6E74"/>
                </a:solidFill>
                <a:latin typeface="Menlo" panose="020B0609030804020204" pitchFamily="49" charset="0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;}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60"/>
            <a:ext cx="65" cy="4564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88872" rIns="0" bIns="88872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5269" y="2795439"/>
            <a:ext cx="66479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没有分行，没有缩进，涂炭生灵！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这段代码唯一的意义：证明你没有密集恐惧症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程序员是人类的好朋友，保护程序员从我做起！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劝退范老师 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被范老师劝退，这是个问题！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代码的优雅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，优先级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永远高于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代码的正确</a:t>
            </a:r>
            <a:endParaRPr kumimoji="1"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程序要素</a:t>
            </a:r>
            <a:r>
              <a:rPr lang="zh-CN" altLang="en-US" sz="2400" dirty="0">
                <a:solidFill>
                  <a:srgbClr val="FFFF00"/>
                </a:solidFill>
              </a:rPr>
              <a:t>：数据类型，常量、变量、字面量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61EB-31AE-4FE1-A74E-598046216B3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09308" y="1412900"/>
            <a:ext cx="8370887" cy="46188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标准库函数的头文件包含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6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6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定义</a:t>
            </a: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浮点型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常量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，英寸到厘米的转换系数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CM_PER_INCH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2.54f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F68A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主函数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[])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定义以厘米为单位的</a:t>
            </a: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浮点型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变量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，表示高度，初始</a:t>
            </a: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为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0</a:t>
            </a:r>
            <a:endParaRPr lang="en-US" altLang="zh-CN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f_height_cm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输出一行提示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"Please input your height in centimeters\n"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从键盘输入数据到高度变量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"%f"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&amp;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f_height_cm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输出以以英寸为单位的高度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"Height is %.2f inches\n"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f_height_cm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/ </a:t>
            </a:r>
            <a:r>
              <a:rPr lang="en-US" altLang="zh-CN" sz="1600" dirty="0">
                <a:solidFill>
                  <a:srgbClr val="3F6E74"/>
                </a:solidFill>
                <a:latin typeface="Menlo" panose="020B0609030804020204" pitchFamily="49" charset="0"/>
              </a:rPr>
              <a:t>CM_PER_INCH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结束主函数执行，函数值为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0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，表示正常结束</a:t>
            </a:r>
            <a:endParaRPr lang="zh-CN" altLang="en-US" sz="1600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答疑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DA93E-AD63-4973-AF62-66596E9938F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8" name="Rectangle 6"/>
          <p:cNvSpPr/>
          <p:nvPr/>
        </p:nvSpPr>
        <p:spPr>
          <a:xfrm>
            <a:off x="551730" y="1269553"/>
            <a:ext cx="82294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不懂就问的网络答疑：</a:t>
            </a:r>
            <a:endParaRPr lang="en-US" altLang="zh-CN" sz="4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http://learn.tsinghua.edu.cn</a:t>
            </a:r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集中答疑和习题课：</a:t>
            </a:r>
            <a:endParaRPr lang="en-US" altLang="zh-CN" sz="4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周开始，前次作业讲评</a:t>
            </a:r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教师开放交流时间：</a:t>
            </a:r>
            <a:endParaRPr lang="en-US" altLang="zh-CN" sz="4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每周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小时，请在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info</a:t>
            </a: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预约</a:t>
            </a:r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8461" y="4330839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周五， 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00-21</a:t>
            </a: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，中央主楼</a:t>
            </a:r>
            <a:r>
              <a:rPr kumimoji="1"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501</a:t>
            </a:r>
            <a:endParaRPr kumimoji="1"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8626" y="1329957"/>
            <a:ext cx="8403771" cy="4828695"/>
          </a:xfrm>
        </p:spPr>
        <p:txBody>
          <a:bodyPr/>
          <a:lstStyle/>
          <a:p>
            <a:r>
              <a:rPr lang="zh-CN" altLang="en-US" dirty="0"/>
              <a:t>计算机算法处理的对象是</a:t>
            </a:r>
            <a:r>
              <a:rPr lang="zh-CN" altLang="en-US" b="1" dirty="0">
                <a:solidFill>
                  <a:srgbClr val="C00000"/>
                </a:solidFill>
              </a:rPr>
              <a:t>数据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>
              <a:solidFill>
                <a:srgbClr val="C00000"/>
              </a:solidFill>
            </a:endParaRPr>
          </a:p>
          <a:p>
            <a:r>
              <a:rPr lang="zh-CN" altLang="en-US" dirty="0"/>
              <a:t>数据是以某种特定的形式存储的，</a:t>
            </a:r>
            <a:r>
              <a:rPr lang="zh-CN" altLang="en-US" b="1" dirty="0">
                <a:solidFill>
                  <a:srgbClr val="C00000"/>
                </a:solidFill>
              </a:rPr>
              <a:t>具有类型区分</a:t>
            </a:r>
            <a:endParaRPr lang="zh-CN" altLang="en-US" b="1" dirty="0"/>
          </a:p>
          <a:p>
            <a:r>
              <a:rPr lang="zh-CN" altLang="en-US" dirty="0"/>
              <a:t>数据分为</a:t>
            </a:r>
            <a:r>
              <a:rPr lang="zh-CN" altLang="en-US" b="1" dirty="0">
                <a:solidFill>
                  <a:srgbClr val="C00000"/>
                </a:solidFill>
              </a:rPr>
              <a:t>常量、变量、字面量</a:t>
            </a:r>
            <a:r>
              <a:rPr lang="zh-CN" altLang="en-US" dirty="0"/>
              <a:t>三大类</a:t>
            </a:r>
            <a:endParaRPr lang="zh-CN" altLang="en-US" dirty="0"/>
          </a:p>
          <a:p>
            <a:r>
              <a:rPr lang="zh-CN" altLang="en-US" dirty="0"/>
              <a:t>数据</a:t>
            </a:r>
            <a:r>
              <a:rPr lang="zh-CN" altLang="en-US" b="1" dirty="0">
                <a:solidFill>
                  <a:srgbClr val="C00000"/>
                </a:solidFill>
              </a:rPr>
              <a:t>必须指定数据类型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数据结构</a:t>
            </a:r>
            <a:r>
              <a:rPr lang="zh-CN" altLang="en-US" dirty="0"/>
              <a:t>是（有一定关系的）数据的组织形式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数据类型、变量、常量、字面量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DD9EF-0166-4FC3-A055-198AD05EABA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4785659" y="2142138"/>
            <a:ext cx="2070847" cy="408623"/>
          </a:xfrm>
          <a:prstGeom prst="wedgeRoundRectCallout">
            <a:avLst>
              <a:gd name="adj1" fmla="val -39497"/>
              <a:gd name="adj2" fmla="val -121146"/>
              <a:gd name="adj3" fmla="val 1666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数据不等同于数字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7371" y="1323802"/>
            <a:ext cx="8403771" cy="4828695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计算机中所有数据都使用</a:t>
            </a:r>
            <a:r>
              <a:rPr lang="zh-CN" altLang="en-US" b="1" dirty="0">
                <a:solidFill>
                  <a:srgbClr val="C00000"/>
                </a:solidFill>
              </a:rPr>
              <a:t>二进制</a:t>
            </a:r>
            <a:r>
              <a:rPr lang="zh-CN" altLang="en-US" dirty="0"/>
              <a:t>表示，比特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个比特组成一个字节，有一个地址</a:t>
            </a:r>
            <a:endParaRPr lang="en-US" altLang="zh-CN" dirty="0"/>
          </a:p>
          <a:p>
            <a:r>
              <a:rPr lang="zh-CN" altLang="en-US" dirty="0"/>
              <a:t>计算机的存储单位</a:t>
            </a:r>
            <a:endParaRPr lang="zh-CN" altLang="en-US" dirty="0"/>
          </a:p>
          <a:p>
            <a:pPr lvl="1"/>
            <a:r>
              <a:rPr lang="zh-CN" altLang="en-US" dirty="0"/>
              <a:t>比特（</a:t>
            </a:r>
            <a:r>
              <a:rPr lang="en-US" altLang="zh-CN" dirty="0"/>
              <a:t>bit</a:t>
            </a:r>
            <a:r>
              <a:rPr lang="zh-CN" altLang="en-US" dirty="0"/>
              <a:t> ，简写为</a:t>
            </a:r>
            <a:r>
              <a:rPr lang="en-US" altLang="zh-CN" dirty="0"/>
              <a:t>b</a:t>
            </a:r>
            <a:r>
              <a:rPr lang="zh-CN" altLang="en-US" dirty="0"/>
              <a:t>）：最小存储单元，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字节（</a:t>
            </a:r>
            <a:r>
              <a:rPr lang="en-US" altLang="zh-CN" dirty="0"/>
              <a:t>byte</a:t>
            </a:r>
            <a:r>
              <a:rPr lang="zh-CN" altLang="en-US" dirty="0"/>
              <a:t>，简写为</a:t>
            </a:r>
            <a:r>
              <a:rPr lang="en-US" altLang="zh-CN" dirty="0"/>
              <a:t>B</a:t>
            </a:r>
            <a:r>
              <a:rPr lang="zh-CN" altLang="en-US" dirty="0"/>
              <a:t>）：</a:t>
            </a:r>
            <a:r>
              <a:rPr lang="en-US" altLang="zh-CN" dirty="0"/>
              <a:t>8</a:t>
            </a:r>
            <a:r>
              <a:rPr lang="zh-CN" altLang="en-US" dirty="0"/>
              <a:t>个比特</a:t>
            </a:r>
            <a:endParaRPr lang="zh-CN" altLang="en-US" dirty="0"/>
          </a:p>
          <a:p>
            <a:pPr lvl="1"/>
            <a:r>
              <a:rPr lang="en-US" altLang="zh-CN" dirty="0"/>
              <a:t>KB</a:t>
            </a:r>
            <a:r>
              <a:rPr lang="zh-CN" altLang="en-US" dirty="0"/>
              <a:t>：</a:t>
            </a:r>
            <a:r>
              <a:rPr lang="en-US" altLang="zh-CN" dirty="0"/>
              <a:t>1024B</a:t>
            </a:r>
            <a:endParaRPr lang="en-US" altLang="zh-CN" dirty="0"/>
          </a:p>
          <a:p>
            <a:pPr lvl="1"/>
            <a:r>
              <a:rPr lang="en-US" altLang="zh-CN" dirty="0"/>
              <a:t>MB</a:t>
            </a:r>
            <a:r>
              <a:rPr lang="zh-CN" altLang="en-US" dirty="0"/>
              <a:t>：</a:t>
            </a:r>
            <a:r>
              <a:rPr lang="en-US" altLang="zh-CN" dirty="0"/>
              <a:t>1024KB</a:t>
            </a:r>
            <a:endParaRPr lang="en-US" altLang="zh-CN" dirty="0"/>
          </a:p>
          <a:p>
            <a:pPr lvl="1"/>
            <a:r>
              <a:rPr lang="en-US" altLang="zh-CN" dirty="0"/>
              <a:t>GB</a:t>
            </a:r>
            <a:r>
              <a:rPr lang="zh-CN" altLang="en-US" dirty="0"/>
              <a:t>：</a:t>
            </a:r>
            <a:r>
              <a:rPr lang="en-US" altLang="zh-CN" dirty="0"/>
              <a:t>1024MB</a:t>
            </a:r>
            <a:endParaRPr lang="en-US" altLang="zh-CN" dirty="0"/>
          </a:p>
          <a:p>
            <a:pPr lvl="1"/>
            <a:r>
              <a:rPr lang="en-US" altLang="zh-CN" dirty="0"/>
              <a:t>TB</a:t>
            </a:r>
            <a:r>
              <a:rPr lang="zh-CN" altLang="en-US" dirty="0"/>
              <a:t>：</a:t>
            </a:r>
            <a:r>
              <a:rPr lang="en-US" altLang="zh-CN" dirty="0"/>
              <a:t>1024GB</a:t>
            </a:r>
            <a:endParaRPr lang="en-US" altLang="zh-CN" dirty="0"/>
          </a:p>
          <a:p>
            <a:pPr lvl="1"/>
            <a:r>
              <a:rPr lang="en-US" altLang="zh-CN" dirty="0"/>
              <a:t>PB</a:t>
            </a:r>
            <a:r>
              <a:rPr lang="zh-CN" altLang="en-US" dirty="0"/>
              <a:t>：</a:t>
            </a:r>
            <a:r>
              <a:rPr lang="en-US" altLang="zh-CN" dirty="0"/>
              <a:t>1024TB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A264-8452-4E96-901A-4F77F3C4B22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计算机语言与程序设计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b="5976"/>
          <a:stretch>
            <a:fillRect/>
          </a:stretch>
        </p:blipFill>
        <p:spPr>
          <a:xfrm>
            <a:off x="7330584" y="1314731"/>
            <a:ext cx="1390956" cy="958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4" name="Group 33"/>
          <p:cNvGrpSpPr/>
          <p:nvPr/>
        </p:nvGrpSpPr>
        <p:grpSpPr>
          <a:xfrm>
            <a:off x="7333399" y="2547204"/>
            <a:ext cx="1552575" cy="3214707"/>
            <a:chOff x="7156112" y="2547204"/>
            <a:chExt cx="1552575" cy="3214707"/>
          </a:xfrm>
        </p:grpSpPr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7156112" y="2547204"/>
              <a:ext cx="1552575" cy="32147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6600"/>
                </a:solidFill>
              </a:endParaRPr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7156112" y="2758232"/>
              <a:ext cx="1552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7156112" y="2986952"/>
              <a:ext cx="1552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7156112" y="3216935"/>
              <a:ext cx="1552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7156112" y="3445654"/>
              <a:ext cx="1552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7156112" y="3675637"/>
              <a:ext cx="1552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7156112" y="3905620"/>
              <a:ext cx="1552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7156112" y="4134339"/>
              <a:ext cx="1552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7156112" y="4364322"/>
              <a:ext cx="1552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>
              <a:off x="7156112" y="4593041"/>
              <a:ext cx="1552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7156112" y="4823024"/>
              <a:ext cx="1552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7156112" y="5053007"/>
              <a:ext cx="1552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Text Box 44"/>
            <p:cNvSpPr txBox="1">
              <a:spLocks noChangeArrowheads="1"/>
            </p:cNvSpPr>
            <p:nvPr/>
          </p:nvSpPr>
          <p:spPr bwMode="auto">
            <a:xfrm>
              <a:off x="7724121" y="5094708"/>
              <a:ext cx="492443" cy="541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000" b="0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…...</a:t>
              </a:r>
              <a:endParaRPr kumimoji="1" lang="en-US" altLang="zh-CN" sz="2000" b="0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552344" y="2547204"/>
            <a:ext cx="854721" cy="2523727"/>
            <a:chOff x="6387757" y="2561104"/>
            <a:chExt cx="854721" cy="2560679"/>
          </a:xfrm>
        </p:grpSpPr>
        <p:sp>
          <p:nvSpPr>
            <p:cNvPr id="32" name="Text Box 33"/>
            <p:cNvSpPr txBox="1">
              <a:spLocks noChangeArrowheads="1"/>
            </p:cNvSpPr>
            <p:nvPr/>
          </p:nvSpPr>
          <p:spPr bwMode="auto">
            <a:xfrm>
              <a:off x="6387757" y="2561104"/>
              <a:ext cx="825867" cy="24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0x00000001</a:t>
              </a:r>
              <a:endParaRPr kumimoji="1" lang="en-US" altLang="zh-CN" sz="1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33"/>
            <p:cNvSpPr txBox="1">
              <a:spLocks noChangeArrowheads="1"/>
            </p:cNvSpPr>
            <p:nvPr/>
          </p:nvSpPr>
          <p:spPr bwMode="auto">
            <a:xfrm>
              <a:off x="6387757" y="2797095"/>
              <a:ext cx="825867" cy="24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0x00000002</a:t>
              </a:r>
              <a:endParaRPr kumimoji="1" lang="en-US" altLang="zh-CN" sz="1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33"/>
            <p:cNvSpPr txBox="1">
              <a:spLocks noChangeArrowheads="1"/>
            </p:cNvSpPr>
            <p:nvPr/>
          </p:nvSpPr>
          <p:spPr bwMode="auto">
            <a:xfrm>
              <a:off x="6387757" y="3043157"/>
              <a:ext cx="825867" cy="24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0x00000003</a:t>
              </a:r>
              <a:endParaRPr kumimoji="1" lang="en-US" altLang="zh-CN" sz="1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33"/>
            <p:cNvSpPr txBox="1">
              <a:spLocks noChangeArrowheads="1"/>
            </p:cNvSpPr>
            <p:nvPr/>
          </p:nvSpPr>
          <p:spPr bwMode="auto">
            <a:xfrm>
              <a:off x="6387757" y="3271757"/>
              <a:ext cx="825867" cy="24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0x00000004</a:t>
              </a:r>
              <a:endParaRPr kumimoji="1" lang="en-US" altLang="zh-CN" sz="1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33"/>
            <p:cNvSpPr txBox="1">
              <a:spLocks noChangeArrowheads="1"/>
            </p:cNvSpPr>
            <p:nvPr/>
          </p:nvSpPr>
          <p:spPr bwMode="auto">
            <a:xfrm>
              <a:off x="6387757" y="3500357"/>
              <a:ext cx="825867" cy="24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0x00000005</a:t>
              </a:r>
              <a:endParaRPr kumimoji="1" lang="en-US" altLang="zh-CN" sz="1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33"/>
            <p:cNvSpPr txBox="1">
              <a:spLocks noChangeArrowheads="1"/>
            </p:cNvSpPr>
            <p:nvPr/>
          </p:nvSpPr>
          <p:spPr bwMode="auto">
            <a:xfrm>
              <a:off x="6387757" y="3728957"/>
              <a:ext cx="825867" cy="24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0x00000006</a:t>
              </a:r>
              <a:endParaRPr kumimoji="1" lang="en-US" altLang="zh-CN" sz="1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Text Box 33"/>
            <p:cNvSpPr txBox="1">
              <a:spLocks noChangeArrowheads="1"/>
            </p:cNvSpPr>
            <p:nvPr/>
          </p:nvSpPr>
          <p:spPr bwMode="auto">
            <a:xfrm>
              <a:off x="6387757" y="3957557"/>
              <a:ext cx="825867" cy="24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0x00000007</a:t>
              </a:r>
              <a:endParaRPr kumimoji="1" lang="en-US" altLang="zh-CN" sz="1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33"/>
            <p:cNvSpPr txBox="1">
              <a:spLocks noChangeArrowheads="1"/>
            </p:cNvSpPr>
            <p:nvPr/>
          </p:nvSpPr>
          <p:spPr bwMode="auto">
            <a:xfrm>
              <a:off x="6387757" y="4186157"/>
              <a:ext cx="825867" cy="24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0x00000008</a:t>
              </a:r>
              <a:endParaRPr kumimoji="1" lang="en-US" altLang="zh-CN" sz="1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33"/>
            <p:cNvSpPr txBox="1">
              <a:spLocks noChangeArrowheads="1"/>
            </p:cNvSpPr>
            <p:nvPr/>
          </p:nvSpPr>
          <p:spPr bwMode="auto">
            <a:xfrm>
              <a:off x="6387757" y="4397295"/>
              <a:ext cx="825867" cy="24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0x00000009</a:t>
              </a:r>
              <a:endParaRPr kumimoji="1" lang="en-US" altLang="zh-CN" sz="1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33"/>
            <p:cNvSpPr txBox="1">
              <a:spLocks noChangeArrowheads="1"/>
            </p:cNvSpPr>
            <p:nvPr/>
          </p:nvSpPr>
          <p:spPr bwMode="auto">
            <a:xfrm>
              <a:off x="6387757" y="4643357"/>
              <a:ext cx="854721" cy="24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0x0000000A</a:t>
              </a:r>
              <a:endParaRPr kumimoji="1" lang="en-US" altLang="zh-CN" sz="1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33"/>
            <p:cNvSpPr txBox="1">
              <a:spLocks noChangeArrowheads="1"/>
            </p:cNvSpPr>
            <p:nvPr/>
          </p:nvSpPr>
          <p:spPr bwMode="auto">
            <a:xfrm>
              <a:off x="6387757" y="4871957"/>
              <a:ext cx="846707" cy="24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1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0x0000000B</a:t>
              </a:r>
              <a:endParaRPr kumimoji="1" lang="en-US" altLang="zh-CN" sz="1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33278" y="5803668"/>
            <a:ext cx="8491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数量词扩展知识：</a:t>
            </a:r>
            <a:r>
              <a:rPr lang="zh-CN" altLang="en-US" sz="12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https://zhidao.baidu.com/question/215620397.html?qbl=relate_question_0&amp;word=tb%C8%AB%B3%C6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24996" y="5309536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一个字节对应一个存储地址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数的表示，数码、基与权</a:t>
            </a:r>
            <a:endParaRPr lang="zh-CN" altLang="en-US" dirty="0"/>
          </a:p>
          <a:p>
            <a:pPr lvl="1"/>
            <a:r>
              <a:rPr lang="zh-CN" altLang="en-US" dirty="0"/>
              <a:t>数码（</a:t>
            </a:r>
            <a:r>
              <a:rPr lang="en-US" altLang="zh-CN" dirty="0"/>
              <a:t>digit</a:t>
            </a:r>
            <a:r>
              <a:rPr lang="zh-CN" altLang="en-US" dirty="0"/>
              <a:t>）：表示数的符号</a:t>
            </a:r>
            <a:endParaRPr lang="zh-CN" altLang="en-US" dirty="0"/>
          </a:p>
          <a:p>
            <a:pPr lvl="1"/>
            <a:r>
              <a:rPr lang="zh-CN" altLang="en-US" dirty="0"/>
              <a:t>基（</a:t>
            </a:r>
            <a:r>
              <a:rPr lang="en-US" altLang="zh-CN" dirty="0"/>
              <a:t>base</a:t>
            </a:r>
            <a:r>
              <a:rPr lang="zh-CN" altLang="en-US" dirty="0"/>
              <a:t>）：数码的个数</a:t>
            </a:r>
            <a:endParaRPr lang="zh-CN" altLang="en-US" dirty="0"/>
          </a:p>
          <a:p>
            <a:pPr lvl="1"/>
            <a:r>
              <a:rPr lang="zh-CN" altLang="en-US" dirty="0"/>
              <a:t>权（</a:t>
            </a:r>
            <a:r>
              <a:rPr lang="en-US" altLang="zh-CN" dirty="0"/>
              <a:t>weight</a:t>
            </a:r>
            <a:r>
              <a:rPr lang="zh-CN" altLang="en-US" dirty="0"/>
              <a:t>）：每一位所具有的值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数制</a:t>
            </a:r>
            <a:endParaRPr lang="zh-CN" altLang="en-US" dirty="0"/>
          </a:p>
          <a:p>
            <a:pPr lvl="1"/>
            <a:r>
              <a:rPr lang="zh-CN" altLang="en-US" dirty="0"/>
              <a:t>二进制、八进制、十进制、十六进制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  <a:r>
              <a:rPr lang="en-US" altLang="zh-CN" dirty="0"/>
              <a:t>(2)</a:t>
            </a:r>
            <a:r>
              <a:rPr lang="zh-CN" altLang="en-US" dirty="0"/>
              <a:t>：进制转换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ABC5-EC2F-468F-9337-8E960BE8A95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7729166" y="2583953"/>
            <a:ext cx="10374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8848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22" y="1311646"/>
            <a:ext cx="2112974" cy="2902256"/>
          </a:xfrm>
          <a:prstGeom prst="rect">
            <a:avLst/>
          </a:prstGeom>
        </p:spPr>
      </p:pic>
      <p:sp>
        <p:nvSpPr>
          <p:cNvPr id="9" name="Rectangle 6"/>
          <p:cNvSpPr/>
          <p:nvPr/>
        </p:nvSpPr>
        <p:spPr>
          <a:xfrm>
            <a:off x="2930624" y="4250524"/>
            <a:ext cx="60500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米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米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方法：按权相加</a:t>
            </a:r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prstClr val="white"/>
                </a:solidFill>
              </a:rPr>
              <a:t>数学意义上的进制转换</a:t>
            </a:r>
            <a:r>
              <a:rPr lang="zh-CN" altLang="en-US" sz="1800" dirty="0">
                <a:solidFill>
                  <a:srgbClr val="FFFF00"/>
                </a:solidFill>
              </a:rPr>
              <a:t>：二进制、八进制、十六进制</a:t>
            </a:r>
            <a:r>
              <a:rPr lang="en-US" altLang="zh-CN" sz="1800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rgbClr val="FFFF00"/>
                </a:solidFill>
                <a:sym typeface="Wingdings" panose="05000000000000000000" pitchFamily="2" charset="2"/>
              </a:rPr>
              <a:t>十</a:t>
            </a:r>
            <a:r>
              <a:rPr lang="zh-CN" altLang="en-US" sz="1800" dirty="0">
                <a:solidFill>
                  <a:srgbClr val="FFFF00"/>
                </a:solidFill>
              </a:rPr>
              <a:t>进制</a:t>
            </a:r>
            <a:endParaRPr lang="zh-CN" altLang="en-US" sz="2800" dirty="0"/>
          </a:p>
        </p:txBody>
      </p:sp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43DFAA-06E4-47AF-B899-BA1C41991367}" type="slidenum">
              <a:rPr lang="en-US" altLang="zh-CN" sz="1200"/>
            </a:fld>
            <a:endParaRPr lang="en-US" altLang="zh-CN" sz="1200"/>
          </a:p>
        </p:txBody>
      </p:sp>
      <p:graphicFrame>
        <p:nvGraphicFramePr>
          <p:cNvPr id="123907" name="Object 3"/>
          <p:cNvGraphicFramePr>
            <a:graphicFrameLocks noChangeAspect="1"/>
          </p:cNvGraphicFramePr>
          <p:nvPr/>
        </p:nvGraphicFramePr>
        <p:xfrm>
          <a:off x="1376363" y="2165350"/>
          <a:ext cx="661193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name="Equation" r:id="rId1" imgW="91440000" imgH="5791200" progId="Equation.DSMT4">
                  <p:embed/>
                </p:oleObj>
              </mc:Choice>
              <mc:Fallback>
                <p:oleObj name="Equation" r:id="rId1" imgW="91440000" imgH="579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2165350"/>
                        <a:ext cx="6611938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8" name="Object 4"/>
          <p:cNvGraphicFramePr>
            <a:graphicFrameLocks noChangeAspect="1"/>
          </p:cNvGraphicFramePr>
          <p:nvPr/>
        </p:nvGraphicFramePr>
        <p:xfrm>
          <a:off x="1376363" y="3176588"/>
          <a:ext cx="39243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Equation" r:id="rId3" imgW="54254400" imgH="5791200" progId="Equation.DSMT4">
                  <p:embed/>
                </p:oleObj>
              </mc:Choice>
              <mc:Fallback>
                <p:oleObj name="Equation" r:id="rId3" imgW="54254400" imgH="579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3176588"/>
                        <a:ext cx="39243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9" name="Object 5"/>
          <p:cNvGraphicFramePr>
            <a:graphicFrameLocks noChangeAspect="1"/>
          </p:cNvGraphicFramePr>
          <p:nvPr/>
        </p:nvGraphicFramePr>
        <p:xfrm>
          <a:off x="1398588" y="4189413"/>
          <a:ext cx="59499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Equation" r:id="rId5" imgW="82296000" imgH="5791200" progId="Equation.DSMT4">
                  <p:embed/>
                </p:oleObj>
              </mc:Choice>
              <mc:Fallback>
                <p:oleObj name="Equation" r:id="rId5" imgW="82296000" imgH="579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4189413"/>
                        <a:ext cx="594995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2675600" y="2126347"/>
            <a:ext cx="56388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800"/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2294600" y="3116947"/>
            <a:ext cx="36576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800"/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2545612" y="4183747"/>
            <a:ext cx="50292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800"/>
          </a:p>
        </p:txBody>
      </p:sp>
      <p:sp>
        <p:nvSpPr>
          <p:cNvPr id="13" name="Rounded Rectangular Callout 12"/>
          <p:cNvSpPr/>
          <p:nvPr/>
        </p:nvSpPr>
        <p:spPr>
          <a:xfrm>
            <a:off x="5531053" y="4949429"/>
            <a:ext cx="2788579" cy="1021556"/>
          </a:xfrm>
          <a:prstGeom prst="wedgeRoundRectCallout">
            <a:avLst>
              <a:gd name="adj1" fmla="val -29490"/>
              <a:gd name="adj2" fmla="val -48419"/>
              <a:gd name="adj3" fmla="val 1666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(100.101110)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=(?)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en-US" altLang="zh-CN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(1.136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=(?)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en-US" altLang="zh-CN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(0.1F2A)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=(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方法：连续除以基，从低到高记录余数，直至商为</a:t>
            </a:r>
            <a:r>
              <a:rPr lang="en-US" altLang="zh-CN" dirty="0"/>
              <a:t>0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prstClr val="white"/>
                </a:solidFill>
              </a:rPr>
              <a:t>数学意义上的进制转换</a:t>
            </a:r>
            <a:r>
              <a:rPr lang="zh-CN" altLang="en-US" sz="1800" dirty="0">
                <a:solidFill>
                  <a:srgbClr val="FFFF00"/>
                </a:solidFill>
              </a:rPr>
              <a:t>：</a:t>
            </a:r>
            <a:r>
              <a:rPr lang="zh-CN" altLang="en-US" sz="1800" dirty="0">
                <a:solidFill>
                  <a:srgbClr val="FFFF00"/>
                </a:solidFill>
                <a:sym typeface="Wingdings" panose="05000000000000000000" pitchFamily="2" charset="2"/>
              </a:rPr>
              <a:t>十</a:t>
            </a:r>
            <a:r>
              <a:rPr lang="zh-CN" altLang="en-US" sz="1800" dirty="0">
                <a:solidFill>
                  <a:srgbClr val="FFFF00"/>
                </a:solidFill>
              </a:rPr>
              <a:t>进制</a:t>
            </a:r>
            <a:r>
              <a:rPr lang="en-US" altLang="zh-CN" sz="1800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rgbClr val="FFFF00"/>
                </a:solidFill>
              </a:rPr>
              <a:t>二进制、八进制、十六进制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921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4ED1B3-89B9-4101-A62D-71C81CDDA6F4}" type="slidenum">
              <a:rPr lang="en-US" altLang="zh-CN" sz="1200"/>
            </a:fld>
            <a:endParaRPr lang="en-US" altLang="zh-CN" sz="1200"/>
          </a:p>
        </p:txBody>
      </p:sp>
      <p:grpSp>
        <p:nvGrpSpPr>
          <p:cNvPr id="17" name="Group 80"/>
          <p:cNvGrpSpPr/>
          <p:nvPr/>
        </p:nvGrpSpPr>
        <p:grpSpPr bwMode="auto">
          <a:xfrm>
            <a:off x="959436" y="4640129"/>
            <a:ext cx="3674340" cy="1638353"/>
            <a:chOff x="990" y="290"/>
            <a:chExt cx="2546" cy="1511"/>
          </a:xfrm>
        </p:grpSpPr>
        <p:sp>
          <p:nvSpPr>
            <p:cNvPr id="9259" name="Text Box 81"/>
            <p:cNvSpPr txBox="1">
              <a:spLocks noChangeArrowheads="1"/>
            </p:cNvSpPr>
            <p:nvPr/>
          </p:nvSpPr>
          <p:spPr bwMode="auto">
            <a:xfrm>
              <a:off x="990" y="290"/>
              <a:ext cx="23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  把十进制数</a:t>
              </a:r>
              <a:r>
                <a:rPr kumimoji="1"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159</a:t>
              </a:r>
              <a:r>
                <a:rPr kumimoji="1" lang="zh-CN" altLang="en-US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转换成八进制数</a:t>
              </a:r>
              <a:endPara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260" name="Group 82"/>
            <p:cNvGrpSpPr/>
            <p:nvPr/>
          </p:nvGrpSpPr>
          <p:grpSpPr bwMode="auto">
            <a:xfrm>
              <a:off x="1406" y="625"/>
              <a:ext cx="668" cy="262"/>
              <a:chOff x="1054" y="1393"/>
              <a:chExt cx="668" cy="262"/>
            </a:xfrm>
          </p:grpSpPr>
          <p:grpSp>
            <p:nvGrpSpPr>
              <p:cNvPr id="9290" name="Group 83"/>
              <p:cNvGrpSpPr/>
              <p:nvPr/>
            </p:nvGrpSpPr>
            <p:grpSpPr bwMode="auto">
              <a:xfrm>
                <a:off x="1245" y="1444"/>
                <a:ext cx="477" cy="211"/>
                <a:chOff x="1245" y="1444"/>
                <a:chExt cx="477" cy="211"/>
              </a:xfrm>
            </p:grpSpPr>
            <p:sp>
              <p:nvSpPr>
                <p:cNvPr id="9293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245" y="1444"/>
                  <a:ext cx="0" cy="21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294" name="Line 85"/>
                <p:cNvSpPr>
                  <a:spLocks noChangeShapeType="1"/>
                </p:cNvSpPr>
                <p:nvPr/>
              </p:nvSpPr>
              <p:spPr bwMode="auto">
                <a:xfrm>
                  <a:off x="1245" y="1655"/>
                  <a:ext cx="4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291" name="Text Box 86"/>
              <p:cNvSpPr txBox="1">
                <a:spLocks noChangeArrowheads="1"/>
              </p:cNvSpPr>
              <p:nvPr/>
            </p:nvSpPr>
            <p:spPr bwMode="auto">
              <a:xfrm>
                <a:off x="1343" y="1393"/>
                <a:ext cx="37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159</a:t>
                </a:r>
                <a:endParaRPr kumimoji="1" lang="en-US" altLang="zh-CN" sz="1800" b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92" name="Text Box 87"/>
              <p:cNvSpPr txBox="1">
                <a:spLocks noChangeArrowheads="1"/>
              </p:cNvSpPr>
              <p:nvPr/>
            </p:nvSpPr>
            <p:spPr bwMode="auto">
              <a:xfrm>
                <a:off x="1054" y="1393"/>
                <a:ext cx="20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endParaRPr kumimoji="1" lang="en-US" altLang="zh-CN" sz="1800" b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61" name="Group 88"/>
            <p:cNvGrpSpPr/>
            <p:nvPr/>
          </p:nvGrpSpPr>
          <p:grpSpPr bwMode="auto">
            <a:xfrm>
              <a:off x="1480" y="841"/>
              <a:ext cx="668" cy="268"/>
              <a:chOff x="1128" y="1609"/>
              <a:chExt cx="668" cy="268"/>
            </a:xfrm>
          </p:grpSpPr>
          <p:sp>
            <p:nvSpPr>
              <p:cNvPr id="9285" name="Text Box 89"/>
              <p:cNvSpPr txBox="1">
                <a:spLocks noChangeArrowheads="1"/>
              </p:cNvSpPr>
              <p:nvPr/>
            </p:nvSpPr>
            <p:spPr bwMode="auto">
              <a:xfrm>
                <a:off x="1343" y="1609"/>
                <a:ext cx="28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</a:t>
                </a:r>
                <a:endParaRPr kumimoji="1"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286" name="Group 90"/>
              <p:cNvGrpSpPr/>
              <p:nvPr/>
            </p:nvGrpSpPr>
            <p:grpSpPr bwMode="auto">
              <a:xfrm>
                <a:off x="1319" y="1662"/>
                <a:ext cx="477" cy="211"/>
                <a:chOff x="1245" y="1444"/>
                <a:chExt cx="477" cy="211"/>
              </a:xfrm>
            </p:grpSpPr>
            <p:sp>
              <p:nvSpPr>
                <p:cNvPr id="9288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1245" y="1444"/>
                  <a:ext cx="0" cy="21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289" name="Line 92"/>
                <p:cNvSpPr>
                  <a:spLocks noChangeShapeType="1"/>
                </p:cNvSpPr>
                <p:nvPr/>
              </p:nvSpPr>
              <p:spPr bwMode="auto">
                <a:xfrm>
                  <a:off x="1245" y="1655"/>
                  <a:ext cx="4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287" name="Text Box 93"/>
              <p:cNvSpPr txBox="1">
                <a:spLocks noChangeArrowheads="1"/>
              </p:cNvSpPr>
              <p:nvPr/>
            </p:nvSpPr>
            <p:spPr bwMode="auto">
              <a:xfrm>
                <a:off x="1128" y="1644"/>
                <a:ext cx="20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endParaRPr kumimoji="1" lang="en-US" altLang="zh-CN" sz="1800" b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62" name="Group 94"/>
            <p:cNvGrpSpPr/>
            <p:nvPr/>
          </p:nvGrpSpPr>
          <p:grpSpPr bwMode="auto">
            <a:xfrm>
              <a:off x="1554" y="1066"/>
              <a:ext cx="668" cy="273"/>
              <a:chOff x="1128" y="1604"/>
              <a:chExt cx="668" cy="273"/>
            </a:xfrm>
          </p:grpSpPr>
          <p:sp>
            <p:nvSpPr>
              <p:cNvPr id="9280" name="Text Box 95"/>
              <p:cNvSpPr txBox="1">
                <a:spLocks noChangeArrowheads="1"/>
              </p:cNvSpPr>
              <p:nvPr/>
            </p:nvSpPr>
            <p:spPr bwMode="auto">
              <a:xfrm>
                <a:off x="1332" y="1604"/>
                <a:ext cx="20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kumimoji="1"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281" name="Group 96"/>
              <p:cNvGrpSpPr/>
              <p:nvPr/>
            </p:nvGrpSpPr>
            <p:grpSpPr bwMode="auto">
              <a:xfrm>
                <a:off x="1319" y="1662"/>
                <a:ext cx="477" cy="211"/>
                <a:chOff x="1245" y="1444"/>
                <a:chExt cx="477" cy="211"/>
              </a:xfrm>
            </p:grpSpPr>
            <p:sp>
              <p:nvSpPr>
                <p:cNvPr id="9283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1245" y="1444"/>
                  <a:ext cx="0" cy="21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284" name="Line 98"/>
                <p:cNvSpPr>
                  <a:spLocks noChangeShapeType="1"/>
                </p:cNvSpPr>
                <p:nvPr/>
              </p:nvSpPr>
              <p:spPr bwMode="auto">
                <a:xfrm>
                  <a:off x="1245" y="1655"/>
                  <a:ext cx="4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282" name="Text Box 99"/>
              <p:cNvSpPr txBox="1">
                <a:spLocks noChangeArrowheads="1"/>
              </p:cNvSpPr>
              <p:nvPr/>
            </p:nvSpPr>
            <p:spPr bwMode="auto">
              <a:xfrm>
                <a:off x="1128" y="1644"/>
                <a:ext cx="20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endParaRPr kumimoji="1" lang="en-US" altLang="zh-CN" sz="1800" b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63" name="Text Box 100"/>
            <p:cNvSpPr txBox="1">
              <a:spLocks noChangeArrowheads="1"/>
            </p:cNvSpPr>
            <p:nvPr/>
          </p:nvSpPr>
          <p:spPr bwMode="auto">
            <a:xfrm>
              <a:off x="1760" y="1303"/>
              <a:ext cx="2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kumimoji="1"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64" name="Text Box 101"/>
            <p:cNvSpPr txBox="1">
              <a:spLocks noChangeArrowheads="1"/>
            </p:cNvSpPr>
            <p:nvPr/>
          </p:nvSpPr>
          <p:spPr bwMode="auto">
            <a:xfrm>
              <a:off x="1196" y="1568"/>
              <a:ext cx="10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(159)</a:t>
              </a:r>
              <a:r>
                <a:rPr kumimoji="1" lang="en-US" altLang="zh-CN" sz="9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kumimoji="1"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=(237)</a:t>
              </a:r>
              <a:r>
                <a:rPr kumimoji="1" lang="en-US" altLang="zh-CN" sz="9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265" name="Group 102"/>
            <p:cNvGrpSpPr/>
            <p:nvPr/>
          </p:nvGrpSpPr>
          <p:grpSpPr bwMode="auto">
            <a:xfrm>
              <a:off x="2833" y="1333"/>
              <a:ext cx="703" cy="331"/>
              <a:chOff x="3901" y="2200"/>
              <a:chExt cx="703" cy="331"/>
            </a:xfrm>
          </p:grpSpPr>
          <p:sp>
            <p:nvSpPr>
              <p:cNvPr id="9275" name="Text Box 103"/>
              <p:cNvSpPr txBox="1">
                <a:spLocks noChangeArrowheads="1"/>
              </p:cNvSpPr>
              <p:nvPr/>
            </p:nvSpPr>
            <p:spPr bwMode="auto">
              <a:xfrm>
                <a:off x="3929" y="2200"/>
                <a:ext cx="67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2  3   7  </a:t>
                </a:r>
                <a:endParaRPr kumimoji="1"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76" name="Line 104"/>
              <p:cNvSpPr>
                <a:spLocks noChangeShapeType="1"/>
              </p:cNvSpPr>
              <p:nvPr/>
            </p:nvSpPr>
            <p:spPr bwMode="auto">
              <a:xfrm flipH="1">
                <a:off x="3943" y="2531"/>
                <a:ext cx="567" cy="0"/>
              </a:xfrm>
              <a:prstGeom prst="line">
                <a:avLst/>
              </a:prstGeom>
              <a:noFill/>
              <a:ln w="9525">
                <a:solidFill>
                  <a:srgbClr val="3333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77" name="Rectangle 105"/>
              <p:cNvSpPr>
                <a:spLocks noChangeArrowheads="1"/>
              </p:cNvSpPr>
              <p:nvPr/>
            </p:nvSpPr>
            <p:spPr bwMode="auto">
              <a:xfrm>
                <a:off x="3901" y="2222"/>
                <a:ext cx="655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78" name="Line 106"/>
              <p:cNvSpPr>
                <a:spLocks noChangeShapeType="1"/>
              </p:cNvSpPr>
              <p:nvPr/>
            </p:nvSpPr>
            <p:spPr bwMode="auto">
              <a:xfrm>
                <a:off x="4100" y="2222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79" name="Line 107"/>
              <p:cNvSpPr>
                <a:spLocks noChangeShapeType="1"/>
              </p:cNvSpPr>
              <p:nvPr/>
            </p:nvSpPr>
            <p:spPr bwMode="auto">
              <a:xfrm>
                <a:off x="4307" y="2222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66" name="Text Box 108"/>
            <p:cNvSpPr txBox="1">
              <a:spLocks noChangeArrowheads="1"/>
            </p:cNvSpPr>
            <p:nvPr/>
          </p:nvSpPr>
          <p:spPr bwMode="auto">
            <a:xfrm>
              <a:off x="2367" y="626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 </a:t>
              </a:r>
              <a:r>
                <a:rPr kumimoji="1"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67" name="Text Box 109"/>
            <p:cNvSpPr txBox="1">
              <a:spLocks noChangeArrowheads="1"/>
            </p:cNvSpPr>
            <p:nvPr/>
          </p:nvSpPr>
          <p:spPr bwMode="auto">
            <a:xfrm>
              <a:off x="2367" y="872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800" b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 </a:t>
              </a:r>
              <a:r>
                <a:rPr kumimoji="1" lang="en-US" altLang="zh-CN" sz="1800" b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1"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68" name="Text Box 110"/>
            <p:cNvSpPr txBox="1">
              <a:spLocks noChangeArrowheads="1"/>
            </p:cNvSpPr>
            <p:nvPr/>
          </p:nvSpPr>
          <p:spPr bwMode="auto">
            <a:xfrm>
              <a:off x="2367" y="1118"/>
              <a:ext cx="3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800" b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 </a:t>
              </a:r>
              <a:r>
                <a:rPr kumimoji="1" lang="en-US" altLang="zh-CN" sz="1800" b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1" lang="en-US" altLang="zh-CN" sz="1800" b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69" name="Line 111"/>
            <p:cNvSpPr>
              <a:spLocks noChangeShapeType="1"/>
            </p:cNvSpPr>
            <p:nvPr/>
          </p:nvSpPr>
          <p:spPr bwMode="auto">
            <a:xfrm>
              <a:off x="2760" y="1255"/>
              <a:ext cx="1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70" name="Line 112"/>
            <p:cNvSpPr>
              <a:spLocks noChangeShapeType="1"/>
            </p:cNvSpPr>
            <p:nvPr/>
          </p:nvSpPr>
          <p:spPr bwMode="auto">
            <a:xfrm>
              <a:off x="2749" y="733"/>
              <a:ext cx="6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71" name="Line 113"/>
            <p:cNvSpPr>
              <a:spLocks noChangeShapeType="1"/>
            </p:cNvSpPr>
            <p:nvPr/>
          </p:nvSpPr>
          <p:spPr bwMode="auto">
            <a:xfrm>
              <a:off x="3367" y="733"/>
              <a:ext cx="0" cy="6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72" name="Line 114"/>
            <p:cNvSpPr>
              <a:spLocks noChangeShapeType="1"/>
            </p:cNvSpPr>
            <p:nvPr/>
          </p:nvSpPr>
          <p:spPr bwMode="auto">
            <a:xfrm>
              <a:off x="2757" y="977"/>
              <a:ext cx="3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73" name="Line 115"/>
            <p:cNvSpPr>
              <a:spLocks noChangeShapeType="1"/>
            </p:cNvSpPr>
            <p:nvPr/>
          </p:nvSpPr>
          <p:spPr bwMode="auto">
            <a:xfrm>
              <a:off x="3122" y="977"/>
              <a:ext cx="0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74" name="Line 116"/>
            <p:cNvSpPr>
              <a:spLocks noChangeShapeType="1"/>
            </p:cNvSpPr>
            <p:nvPr/>
          </p:nvSpPr>
          <p:spPr bwMode="auto">
            <a:xfrm flipV="1">
              <a:off x="2944" y="1255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Group 117"/>
          <p:cNvGrpSpPr/>
          <p:nvPr/>
        </p:nvGrpSpPr>
        <p:grpSpPr bwMode="auto">
          <a:xfrm>
            <a:off x="5145626" y="1943052"/>
            <a:ext cx="3873490" cy="2001372"/>
            <a:chOff x="892" y="2054"/>
            <a:chExt cx="2954" cy="1678"/>
          </a:xfrm>
        </p:grpSpPr>
        <p:sp>
          <p:nvSpPr>
            <p:cNvPr id="9226" name="Text Box 118"/>
            <p:cNvSpPr txBox="1">
              <a:spLocks noChangeArrowheads="1"/>
            </p:cNvSpPr>
            <p:nvPr/>
          </p:nvSpPr>
          <p:spPr bwMode="auto">
            <a:xfrm>
              <a:off x="892" y="2054"/>
              <a:ext cx="295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800" b="0" dirty="0">
                  <a:latin typeface="+mn-lt"/>
                  <a:ea typeface="微软雅黑" panose="020B0503020204020204" pitchFamily="34" charset="-122"/>
                </a:rPr>
                <a:t>例  把十进制数</a:t>
              </a:r>
              <a:r>
                <a:rPr kumimoji="1" lang="en-US" altLang="zh-CN" sz="1800" b="0" dirty="0">
                  <a:latin typeface="+mn-lt"/>
                  <a:ea typeface="微软雅黑" panose="020B0503020204020204" pitchFamily="34" charset="-122"/>
                </a:rPr>
                <a:t>459</a:t>
              </a:r>
              <a:r>
                <a:rPr kumimoji="1" lang="zh-CN" altLang="en-US" sz="1800" b="0" dirty="0">
                  <a:latin typeface="+mn-lt"/>
                  <a:ea typeface="微软雅黑" panose="020B0503020204020204" pitchFamily="34" charset="-122"/>
                </a:rPr>
                <a:t>转换成十六进制数</a:t>
              </a:r>
              <a:endParaRPr kumimoji="1" lang="zh-CN" altLang="en-US" sz="1800" b="0" dirty="0"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9227" name="Group 119"/>
            <p:cNvGrpSpPr/>
            <p:nvPr/>
          </p:nvGrpSpPr>
          <p:grpSpPr bwMode="auto">
            <a:xfrm>
              <a:off x="1649" y="2416"/>
              <a:ext cx="477" cy="211"/>
              <a:chOff x="1245" y="1444"/>
              <a:chExt cx="477" cy="211"/>
            </a:xfrm>
          </p:grpSpPr>
          <p:sp>
            <p:nvSpPr>
              <p:cNvPr id="9257" name="Line 120"/>
              <p:cNvSpPr>
                <a:spLocks noChangeShapeType="1"/>
              </p:cNvSpPr>
              <p:nvPr/>
            </p:nvSpPr>
            <p:spPr bwMode="auto">
              <a:xfrm flipH="1">
                <a:off x="1245" y="1444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9258" name="Line 121"/>
              <p:cNvSpPr>
                <a:spLocks noChangeShapeType="1"/>
              </p:cNvSpPr>
              <p:nvPr/>
            </p:nvSpPr>
            <p:spPr bwMode="auto">
              <a:xfrm>
                <a:off x="1245" y="1655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28" name="Text Box 122"/>
            <p:cNvSpPr txBox="1">
              <a:spLocks noChangeArrowheads="1"/>
            </p:cNvSpPr>
            <p:nvPr/>
          </p:nvSpPr>
          <p:spPr bwMode="auto">
            <a:xfrm>
              <a:off x="1747" y="2365"/>
              <a:ext cx="40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 dirty="0">
                  <a:latin typeface="+mn-lt"/>
                  <a:ea typeface="微软雅黑" panose="020B0503020204020204" pitchFamily="34" charset="-122"/>
                </a:rPr>
                <a:t>459</a:t>
              </a:r>
              <a:endParaRPr kumimoji="1" lang="en-US" altLang="zh-CN" sz="1800" b="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229" name="Text Box 123"/>
            <p:cNvSpPr txBox="1">
              <a:spLocks noChangeArrowheads="1"/>
            </p:cNvSpPr>
            <p:nvPr/>
          </p:nvSpPr>
          <p:spPr bwMode="auto">
            <a:xfrm>
              <a:off x="1377" y="2376"/>
              <a:ext cx="31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 dirty="0">
                  <a:latin typeface="+mn-lt"/>
                  <a:ea typeface="微软雅黑" panose="020B0503020204020204" pitchFamily="34" charset="-122"/>
                </a:rPr>
                <a:t>16</a:t>
              </a:r>
              <a:endParaRPr kumimoji="1" lang="en-US" altLang="zh-CN" sz="1800" b="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230" name="Text Box 124"/>
            <p:cNvSpPr txBox="1">
              <a:spLocks noChangeArrowheads="1"/>
            </p:cNvSpPr>
            <p:nvPr/>
          </p:nvSpPr>
          <p:spPr bwMode="auto">
            <a:xfrm>
              <a:off x="1789" y="2619"/>
              <a:ext cx="31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 dirty="0">
                  <a:latin typeface="+mn-lt"/>
                  <a:ea typeface="微软雅黑" panose="020B0503020204020204" pitchFamily="34" charset="-122"/>
                </a:rPr>
                <a:t>28</a:t>
              </a:r>
              <a:endParaRPr kumimoji="1" lang="en-US" altLang="zh-CN" sz="1800" b="0" dirty="0"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9231" name="Group 125"/>
            <p:cNvGrpSpPr/>
            <p:nvPr/>
          </p:nvGrpSpPr>
          <p:grpSpPr bwMode="auto">
            <a:xfrm>
              <a:off x="1723" y="2646"/>
              <a:ext cx="477" cy="211"/>
              <a:chOff x="1245" y="1444"/>
              <a:chExt cx="477" cy="211"/>
            </a:xfrm>
          </p:grpSpPr>
          <p:sp>
            <p:nvSpPr>
              <p:cNvPr id="9255" name="Line 126"/>
              <p:cNvSpPr>
                <a:spLocks noChangeShapeType="1"/>
              </p:cNvSpPr>
              <p:nvPr/>
            </p:nvSpPr>
            <p:spPr bwMode="auto">
              <a:xfrm flipH="1">
                <a:off x="1245" y="1444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9256" name="Line 127"/>
              <p:cNvSpPr>
                <a:spLocks noChangeShapeType="1"/>
              </p:cNvSpPr>
              <p:nvPr/>
            </p:nvSpPr>
            <p:spPr bwMode="auto">
              <a:xfrm>
                <a:off x="1245" y="1655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32" name="Text Box 128"/>
            <p:cNvSpPr txBox="1">
              <a:spLocks noChangeArrowheads="1"/>
            </p:cNvSpPr>
            <p:nvPr/>
          </p:nvSpPr>
          <p:spPr bwMode="auto">
            <a:xfrm>
              <a:off x="1462" y="2639"/>
              <a:ext cx="31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latin typeface="+mn-lt"/>
                  <a:ea typeface="微软雅黑" panose="020B0503020204020204" pitchFamily="34" charset="-122"/>
                </a:rPr>
                <a:t>16</a:t>
              </a:r>
              <a:endParaRPr kumimoji="1" lang="en-US" altLang="zh-CN" sz="1800" b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233" name="Text Box 129"/>
            <p:cNvSpPr txBox="1">
              <a:spLocks noChangeArrowheads="1"/>
            </p:cNvSpPr>
            <p:nvPr/>
          </p:nvSpPr>
          <p:spPr bwMode="auto">
            <a:xfrm>
              <a:off x="1845" y="2849"/>
              <a:ext cx="23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 dirty="0">
                  <a:latin typeface="+mn-lt"/>
                  <a:ea typeface="微软雅黑" panose="020B0503020204020204" pitchFamily="34" charset="-122"/>
                </a:rPr>
                <a:t>1</a:t>
              </a:r>
              <a:endParaRPr kumimoji="1" lang="en-US" altLang="zh-CN" sz="1800" b="0" dirty="0"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9234" name="Group 130"/>
            <p:cNvGrpSpPr/>
            <p:nvPr/>
          </p:nvGrpSpPr>
          <p:grpSpPr bwMode="auto">
            <a:xfrm>
              <a:off x="1797" y="2876"/>
              <a:ext cx="477" cy="211"/>
              <a:chOff x="1245" y="1444"/>
              <a:chExt cx="477" cy="211"/>
            </a:xfrm>
          </p:grpSpPr>
          <p:sp>
            <p:nvSpPr>
              <p:cNvPr id="9253" name="Line 131"/>
              <p:cNvSpPr>
                <a:spLocks noChangeShapeType="1"/>
              </p:cNvSpPr>
              <p:nvPr/>
            </p:nvSpPr>
            <p:spPr bwMode="auto">
              <a:xfrm flipH="1">
                <a:off x="1245" y="1444"/>
                <a:ext cx="0" cy="2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9254" name="Line 132"/>
              <p:cNvSpPr>
                <a:spLocks noChangeShapeType="1"/>
              </p:cNvSpPr>
              <p:nvPr/>
            </p:nvSpPr>
            <p:spPr bwMode="auto">
              <a:xfrm>
                <a:off x="1245" y="1655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35" name="Text Box 133"/>
            <p:cNvSpPr txBox="1">
              <a:spLocks noChangeArrowheads="1"/>
            </p:cNvSpPr>
            <p:nvPr/>
          </p:nvSpPr>
          <p:spPr bwMode="auto">
            <a:xfrm>
              <a:off x="1536" y="2858"/>
              <a:ext cx="31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latin typeface="+mn-lt"/>
                  <a:ea typeface="微软雅黑" panose="020B0503020204020204" pitchFamily="34" charset="-122"/>
                </a:rPr>
                <a:t>16</a:t>
              </a:r>
              <a:endParaRPr kumimoji="1" lang="en-US" altLang="zh-CN" sz="1800" b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236" name="Text Box 134"/>
            <p:cNvSpPr txBox="1">
              <a:spLocks noChangeArrowheads="1"/>
            </p:cNvSpPr>
            <p:nvPr/>
          </p:nvSpPr>
          <p:spPr bwMode="auto">
            <a:xfrm>
              <a:off x="1812" y="3055"/>
              <a:ext cx="23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>
                  <a:latin typeface="+mn-lt"/>
                  <a:ea typeface="微软雅黑" panose="020B0503020204020204" pitchFamily="34" charset="-122"/>
                </a:rPr>
                <a:t>0</a:t>
              </a:r>
              <a:endParaRPr kumimoji="1" lang="en-US" altLang="zh-CN" sz="1800" b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237" name="Text Box 135"/>
            <p:cNvSpPr txBox="1">
              <a:spLocks noChangeArrowheads="1"/>
            </p:cNvSpPr>
            <p:nvPr/>
          </p:nvSpPr>
          <p:spPr bwMode="auto">
            <a:xfrm>
              <a:off x="1212" y="3422"/>
              <a:ext cx="116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 dirty="0">
                  <a:latin typeface="+mn-lt"/>
                  <a:ea typeface="微软雅黑" panose="020B0503020204020204" pitchFamily="34" charset="-122"/>
                </a:rPr>
                <a:t>(459)</a:t>
              </a:r>
              <a:r>
                <a:rPr kumimoji="1" lang="en-US" altLang="zh-CN" sz="900" b="0" dirty="0">
                  <a:latin typeface="+mn-lt"/>
                  <a:ea typeface="微软雅黑" panose="020B0503020204020204" pitchFamily="34" charset="-122"/>
                </a:rPr>
                <a:t>10</a:t>
              </a:r>
              <a:r>
                <a:rPr kumimoji="1" lang="en-US" altLang="zh-CN" sz="1800" b="0" dirty="0">
                  <a:latin typeface="+mn-lt"/>
                  <a:ea typeface="微软雅黑" panose="020B0503020204020204" pitchFamily="34" charset="-122"/>
                </a:rPr>
                <a:t>=(1CB)</a:t>
              </a:r>
              <a:r>
                <a:rPr kumimoji="1" lang="en-US" altLang="zh-CN" sz="900" b="0" dirty="0">
                  <a:latin typeface="+mn-lt"/>
                  <a:ea typeface="微软雅黑" panose="020B0503020204020204" pitchFamily="34" charset="-122"/>
                </a:rPr>
                <a:t>16</a:t>
              </a:r>
              <a:endParaRPr kumimoji="1" lang="en-US" altLang="zh-CN" sz="1800" b="0" dirty="0"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9238" name="Group 136"/>
            <p:cNvGrpSpPr/>
            <p:nvPr/>
          </p:nvGrpSpPr>
          <p:grpSpPr bwMode="auto">
            <a:xfrm>
              <a:off x="2884" y="3117"/>
              <a:ext cx="770" cy="323"/>
              <a:chOff x="3901" y="2222"/>
              <a:chExt cx="770" cy="323"/>
            </a:xfrm>
          </p:grpSpPr>
          <p:sp>
            <p:nvSpPr>
              <p:cNvPr id="9248" name="Text Box 137"/>
              <p:cNvSpPr txBox="1">
                <a:spLocks noChangeArrowheads="1"/>
              </p:cNvSpPr>
              <p:nvPr/>
            </p:nvSpPr>
            <p:spPr bwMode="auto">
              <a:xfrm>
                <a:off x="3929" y="2235"/>
                <a:ext cx="7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1800" b="0" dirty="0">
                    <a:latin typeface="+mn-lt"/>
                    <a:ea typeface="微软雅黑" panose="020B0503020204020204" pitchFamily="34" charset="-122"/>
                  </a:rPr>
                  <a:t>1   C   B  </a:t>
                </a:r>
                <a:endParaRPr kumimoji="1" lang="en-US" altLang="zh-CN" sz="1800" b="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49" name="Line 138"/>
              <p:cNvSpPr>
                <a:spLocks noChangeShapeType="1"/>
              </p:cNvSpPr>
              <p:nvPr/>
            </p:nvSpPr>
            <p:spPr bwMode="auto">
              <a:xfrm flipH="1">
                <a:off x="3943" y="2531"/>
                <a:ext cx="567" cy="0"/>
              </a:xfrm>
              <a:prstGeom prst="line">
                <a:avLst/>
              </a:prstGeom>
              <a:noFill/>
              <a:ln w="9525">
                <a:solidFill>
                  <a:srgbClr val="3333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9250" name="Rectangle 139"/>
              <p:cNvSpPr>
                <a:spLocks noChangeArrowheads="1"/>
              </p:cNvSpPr>
              <p:nvPr/>
            </p:nvSpPr>
            <p:spPr bwMode="auto">
              <a:xfrm>
                <a:off x="3901" y="2222"/>
                <a:ext cx="655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40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51" name="Line 140"/>
              <p:cNvSpPr>
                <a:spLocks noChangeShapeType="1"/>
              </p:cNvSpPr>
              <p:nvPr/>
            </p:nvSpPr>
            <p:spPr bwMode="auto">
              <a:xfrm>
                <a:off x="4136" y="2222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  <p:sp>
            <p:nvSpPr>
              <p:cNvPr id="9252" name="Line 141"/>
              <p:cNvSpPr>
                <a:spLocks noChangeShapeType="1"/>
              </p:cNvSpPr>
              <p:nvPr/>
            </p:nvSpPr>
            <p:spPr bwMode="auto">
              <a:xfrm>
                <a:off x="4343" y="2222"/>
                <a:ext cx="0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60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239" name="Text Box 142"/>
            <p:cNvSpPr txBox="1">
              <a:spLocks noChangeArrowheads="1"/>
            </p:cNvSpPr>
            <p:nvPr/>
          </p:nvSpPr>
          <p:spPr bwMode="auto">
            <a:xfrm>
              <a:off x="2301" y="2388"/>
              <a:ext cx="49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800" b="0" dirty="0">
                  <a:latin typeface="+mn-lt"/>
                  <a:ea typeface="微软雅黑" panose="020B0503020204020204" pitchFamily="34" charset="-122"/>
                </a:rPr>
                <a:t>余</a:t>
              </a:r>
              <a:r>
                <a:rPr kumimoji="1" lang="en-US" altLang="zh-CN" sz="1800" b="0" dirty="0">
                  <a:latin typeface="+mn-lt"/>
                  <a:ea typeface="微软雅黑" panose="020B0503020204020204" pitchFamily="34" charset="-122"/>
                </a:rPr>
                <a:t>11</a:t>
              </a:r>
              <a:endParaRPr kumimoji="1" lang="en-US" altLang="zh-CN" sz="1800" b="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240" name="Text Box 143"/>
            <p:cNvSpPr txBox="1">
              <a:spLocks noChangeArrowheads="1"/>
            </p:cNvSpPr>
            <p:nvPr/>
          </p:nvSpPr>
          <p:spPr bwMode="auto">
            <a:xfrm>
              <a:off x="2301" y="2634"/>
              <a:ext cx="49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800" b="0">
                  <a:latin typeface="+mn-lt"/>
                  <a:ea typeface="微软雅黑" panose="020B0503020204020204" pitchFamily="34" charset="-122"/>
                </a:rPr>
                <a:t>余</a:t>
              </a:r>
              <a:r>
                <a:rPr kumimoji="1" lang="en-US" altLang="zh-CN" sz="1800" b="0">
                  <a:latin typeface="+mn-lt"/>
                  <a:ea typeface="微软雅黑" panose="020B0503020204020204" pitchFamily="34" charset="-122"/>
                </a:rPr>
                <a:t>12</a:t>
              </a:r>
              <a:endParaRPr kumimoji="1" lang="en-US" altLang="zh-CN" sz="1800" b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241" name="Text Box 144"/>
            <p:cNvSpPr txBox="1">
              <a:spLocks noChangeArrowheads="1"/>
            </p:cNvSpPr>
            <p:nvPr/>
          </p:nvSpPr>
          <p:spPr bwMode="auto">
            <a:xfrm>
              <a:off x="2301" y="2880"/>
              <a:ext cx="44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800" b="0">
                  <a:latin typeface="+mn-lt"/>
                  <a:ea typeface="微软雅黑" panose="020B0503020204020204" pitchFamily="34" charset="-122"/>
                </a:rPr>
                <a:t>余 </a:t>
              </a:r>
              <a:r>
                <a:rPr kumimoji="1" lang="en-US" altLang="zh-CN" sz="1800" b="0">
                  <a:latin typeface="+mn-lt"/>
                  <a:ea typeface="微软雅黑" panose="020B0503020204020204" pitchFamily="34" charset="-122"/>
                </a:rPr>
                <a:t>1</a:t>
              </a:r>
              <a:endParaRPr kumimoji="1" lang="en-US" altLang="zh-CN" sz="1800" b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9242" name="Line 145"/>
            <p:cNvSpPr>
              <a:spLocks noChangeShapeType="1"/>
            </p:cNvSpPr>
            <p:nvPr/>
          </p:nvSpPr>
          <p:spPr bwMode="auto">
            <a:xfrm>
              <a:off x="2764" y="3017"/>
              <a:ext cx="2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ea typeface="微软雅黑" panose="020B0503020204020204" pitchFamily="34" charset="-122"/>
              </a:endParaRPr>
            </a:p>
          </p:txBody>
        </p:sp>
        <p:sp>
          <p:nvSpPr>
            <p:cNvPr id="9243" name="Line 146"/>
            <p:cNvSpPr>
              <a:spLocks noChangeShapeType="1"/>
            </p:cNvSpPr>
            <p:nvPr/>
          </p:nvSpPr>
          <p:spPr bwMode="auto">
            <a:xfrm>
              <a:off x="2766" y="2495"/>
              <a:ext cx="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ea typeface="微软雅黑" panose="020B0503020204020204" pitchFamily="34" charset="-122"/>
              </a:endParaRPr>
            </a:p>
          </p:txBody>
        </p:sp>
        <p:sp>
          <p:nvSpPr>
            <p:cNvPr id="9244" name="Line 147"/>
            <p:cNvSpPr>
              <a:spLocks noChangeShapeType="1"/>
            </p:cNvSpPr>
            <p:nvPr/>
          </p:nvSpPr>
          <p:spPr bwMode="auto">
            <a:xfrm>
              <a:off x="3396" y="2495"/>
              <a:ext cx="0" cy="6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ea typeface="微软雅黑" panose="020B0503020204020204" pitchFamily="34" charset="-122"/>
              </a:endParaRPr>
            </a:p>
          </p:txBody>
        </p:sp>
        <p:sp>
          <p:nvSpPr>
            <p:cNvPr id="9245" name="Line 148"/>
            <p:cNvSpPr>
              <a:spLocks noChangeShapeType="1"/>
            </p:cNvSpPr>
            <p:nvPr/>
          </p:nvSpPr>
          <p:spPr bwMode="auto">
            <a:xfrm>
              <a:off x="2776" y="2739"/>
              <a:ext cx="3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ea typeface="微软雅黑" panose="020B0503020204020204" pitchFamily="34" charset="-122"/>
              </a:endParaRPr>
            </a:p>
          </p:txBody>
        </p:sp>
        <p:sp>
          <p:nvSpPr>
            <p:cNvPr id="9246" name="Line 149"/>
            <p:cNvSpPr>
              <a:spLocks noChangeShapeType="1"/>
            </p:cNvSpPr>
            <p:nvPr/>
          </p:nvSpPr>
          <p:spPr bwMode="auto">
            <a:xfrm>
              <a:off x="3151" y="2739"/>
              <a:ext cx="0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ea typeface="微软雅黑" panose="020B0503020204020204" pitchFamily="34" charset="-122"/>
              </a:endParaRPr>
            </a:p>
          </p:txBody>
        </p:sp>
        <p:sp>
          <p:nvSpPr>
            <p:cNvPr id="9247" name="Line 150"/>
            <p:cNvSpPr>
              <a:spLocks noChangeShapeType="1"/>
            </p:cNvSpPr>
            <p:nvPr/>
          </p:nvSpPr>
          <p:spPr bwMode="auto">
            <a:xfrm flipV="1">
              <a:off x="2973" y="3017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Rounded Rectangular Callout 75"/>
          <p:cNvSpPr/>
          <p:nvPr/>
        </p:nvSpPr>
        <p:spPr>
          <a:xfrm>
            <a:off x="6047774" y="5183982"/>
            <a:ext cx="2095101" cy="1021556"/>
          </a:xfrm>
          <a:prstGeom prst="wedgeRoundRectCallout">
            <a:avLst>
              <a:gd name="adj1" fmla="val -29490"/>
              <a:gd name="adj2" fmla="val -48419"/>
              <a:gd name="adj3" fmla="val 1666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(0.625)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=(?)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(0.159)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=(?)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en-US" altLang="zh-CN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(0.459)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=(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27139" y="1936121"/>
            <a:ext cx="4147986" cy="2485178"/>
            <a:chOff x="927139" y="1936121"/>
            <a:chExt cx="4147986" cy="2485178"/>
          </a:xfrm>
        </p:grpSpPr>
        <p:sp>
          <p:nvSpPr>
            <p:cNvPr id="78" name="Text Box 7"/>
            <p:cNvSpPr txBox="1">
              <a:spLocks noChangeArrowheads="1"/>
            </p:cNvSpPr>
            <p:nvPr/>
          </p:nvSpPr>
          <p:spPr bwMode="auto">
            <a:xfrm>
              <a:off x="927139" y="1936121"/>
              <a:ext cx="3265528" cy="305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例  把十进制数</a:t>
              </a:r>
              <a:r>
                <a:rPr kumimoji="1" lang="en-US" altLang="zh-CN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59</a:t>
              </a:r>
              <a:r>
                <a:rPr kumimoji="1" lang="zh-CN" altLang="en-US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转换成二进制数</a:t>
              </a:r>
              <a:endPara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Text Box 46"/>
            <p:cNvSpPr txBox="1">
              <a:spLocks noChangeArrowheads="1"/>
            </p:cNvSpPr>
            <p:nvPr/>
          </p:nvSpPr>
          <p:spPr bwMode="auto">
            <a:xfrm>
              <a:off x="1142304" y="4115531"/>
              <a:ext cx="1637356" cy="305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800" b="0" dirty="0">
                  <a:latin typeface="Arial" panose="020B0604020202020204" pitchFamily="34" charset="0"/>
                </a:rPr>
                <a:t>(59)</a:t>
              </a:r>
              <a:r>
                <a:rPr kumimoji="1" lang="en-US" altLang="zh-CN" sz="900" b="0" dirty="0">
                  <a:latin typeface="Arial" panose="020B0604020202020204" pitchFamily="34" charset="0"/>
                </a:rPr>
                <a:t>10</a:t>
              </a:r>
              <a:r>
                <a:rPr kumimoji="1" lang="en-US" altLang="zh-CN" sz="1800" b="0" dirty="0">
                  <a:latin typeface="Arial" panose="020B0604020202020204" pitchFamily="34" charset="0"/>
                </a:rPr>
                <a:t>=(111011)</a:t>
              </a:r>
              <a:r>
                <a:rPr kumimoji="1" lang="en-US" altLang="zh-CN" sz="900" b="0" dirty="0">
                  <a:latin typeface="Arial" panose="020B0604020202020204" pitchFamily="34" charset="0"/>
                </a:rPr>
                <a:t>2</a:t>
              </a:r>
              <a:endParaRPr kumimoji="1" lang="en-US" altLang="zh-CN" sz="1800" b="0" dirty="0">
                <a:latin typeface="Arial" panose="020B060402020202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460807" y="2335137"/>
              <a:ext cx="3614318" cy="1779985"/>
              <a:chOff x="1308407" y="2335137"/>
              <a:chExt cx="3614318" cy="177998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308407" y="2335138"/>
                <a:ext cx="1114645" cy="1776731"/>
                <a:chOff x="1308407" y="2335138"/>
                <a:chExt cx="1114645" cy="1776731"/>
              </a:xfrm>
            </p:grpSpPr>
            <p:grpSp>
              <p:nvGrpSpPr>
                <p:cNvPr id="114" name="Group 9"/>
                <p:cNvGrpSpPr/>
                <p:nvPr/>
              </p:nvGrpSpPr>
              <p:grpSpPr bwMode="auto">
                <a:xfrm>
                  <a:off x="1308407" y="2335138"/>
                  <a:ext cx="768765" cy="369741"/>
                  <a:chOff x="1020" y="1393"/>
                  <a:chExt cx="709" cy="341"/>
                </a:xfrm>
              </p:grpSpPr>
              <p:grpSp>
                <p:nvGrpSpPr>
                  <p:cNvPr id="146" name="Group 10"/>
                  <p:cNvGrpSpPr/>
                  <p:nvPr/>
                </p:nvGrpSpPr>
                <p:grpSpPr bwMode="auto">
                  <a:xfrm>
                    <a:off x="1245" y="1444"/>
                    <a:ext cx="477" cy="211"/>
                    <a:chOff x="1245" y="1444"/>
                    <a:chExt cx="477" cy="211"/>
                  </a:xfrm>
                </p:grpSpPr>
                <p:sp>
                  <p:nvSpPr>
                    <p:cNvPr id="149" name="Line 1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45" y="1444"/>
                      <a:ext cx="0" cy="21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50" name="Line 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5" y="1655"/>
                      <a:ext cx="47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147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3" y="1393"/>
                    <a:ext cx="386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59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4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20" y="1393"/>
                    <a:ext cx="278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2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15" name="Group 15"/>
                <p:cNvGrpSpPr/>
                <p:nvPr/>
              </p:nvGrpSpPr>
              <p:grpSpPr bwMode="auto">
                <a:xfrm>
                  <a:off x="1395148" y="2578017"/>
                  <a:ext cx="754668" cy="399017"/>
                  <a:chOff x="1100" y="1617"/>
                  <a:chExt cx="696" cy="368"/>
                </a:xfrm>
              </p:grpSpPr>
              <p:sp>
                <p:nvSpPr>
                  <p:cNvPr id="141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63" y="1617"/>
                    <a:ext cx="386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29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142" name="Group 17"/>
                  <p:cNvGrpSpPr/>
                  <p:nvPr/>
                </p:nvGrpSpPr>
                <p:grpSpPr bwMode="auto">
                  <a:xfrm>
                    <a:off x="1319" y="1662"/>
                    <a:ext cx="477" cy="211"/>
                    <a:chOff x="1245" y="1444"/>
                    <a:chExt cx="477" cy="211"/>
                  </a:xfrm>
                </p:grpSpPr>
                <p:sp>
                  <p:nvSpPr>
                    <p:cNvPr id="144" name="Line 1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45" y="1444"/>
                      <a:ext cx="0" cy="21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45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5" y="1655"/>
                      <a:ext cx="47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143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0" y="1644"/>
                    <a:ext cx="278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2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16" name="Group 21"/>
                <p:cNvGrpSpPr/>
                <p:nvPr/>
              </p:nvGrpSpPr>
              <p:grpSpPr bwMode="auto">
                <a:xfrm>
                  <a:off x="1481889" y="2827402"/>
                  <a:ext cx="748161" cy="399017"/>
                  <a:chOff x="1106" y="1617"/>
                  <a:chExt cx="690" cy="368"/>
                </a:xfrm>
              </p:grpSpPr>
              <p:sp>
                <p:nvSpPr>
                  <p:cNvPr id="136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3" y="1617"/>
                    <a:ext cx="386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14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137" name="Group 23"/>
                  <p:cNvGrpSpPr/>
                  <p:nvPr/>
                </p:nvGrpSpPr>
                <p:grpSpPr bwMode="auto">
                  <a:xfrm>
                    <a:off x="1319" y="1662"/>
                    <a:ext cx="477" cy="211"/>
                    <a:chOff x="1245" y="1444"/>
                    <a:chExt cx="477" cy="211"/>
                  </a:xfrm>
                </p:grpSpPr>
                <p:sp>
                  <p:nvSpPr>
                    <p:cNvPr id="139" name="Line 2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45" y="1444"/>
                      <a:ext cx="0" cy="21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40" name="Line 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5" y="1655"/>
                      <a:ext cx="47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138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6" y="1644"/>
                    <a:ext cx="278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2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17" name="Group 27"/>
                <p:cNvGrpSpPr/>
                <p:nvPr/>
              </p:nvGrpSpPr>
              <p:grpSpPr bwMode="auto">
                <a:xfrm>
                  <a:off x="1565373" y="3063776"/>
                  <a:ext cx="724302" cy="391427"/>
                  <a:chOff x="1128" y="1624"/>
                  <a:chExt cx="668" cy="361"/>
                </a:xfrm>
              </p:grpSpPr>
              <p:sp>
                <p:nvSpPr>
                  <p:cNvPr id="131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73" y="1624"/>
                    <a:ext cx="278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7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132" name="Group 29"/>
                  <p:cNvGrpSpPr/>
                  <p:nvPr/>
                </p:nvGrpSpPr>
                <p:grpSpPr bwMode="auto">
                  <a:xfrm>
                    <a:off x="1319" y="1662"/>
                    <a:ext cx="477" cy="211"/>
                    <a:chOff x="1245" y="1444"/>
                    <a:chExt cx="477" cy="211"/>
                  </a:xfrm>
                </p:grpSpPr>
                <p:sp>
                  <p:nvSpPr>
                    <p:cNvPr id="134" name="Line 3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45" y="1444"/>
                      <a:ext cx="0" cy="21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35" name="Line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5" y="1655"/>
                      <a:ext cx="47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133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28" y="1644"/>
                    <a:ext cx="278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2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18" name="Group 33"/>
                <p:cNvGrpSpPr/>
                <p:nvPr/>
              </p:nvGrpSpPr>
              <p:grpSpPr bwMode="auto">
                <a:xfrm>
                  <a:off x="1604412" y="3304486"/>
                  <a:ext cx="745992" cy="391427"/>
                  <a:chOff x="1108" y="1624"/>
                  <a:chExt cx="688" cy="361"/>
                </a:xfrm>
              </p:grpSpPr>
              <p:sp>
                <p:nvSpPr>
                  <p:cNvPr id="126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3" y="1624"/>
                    <a:ext cx="278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3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127" name="Group 35"/>
                  <p:cNvGrpSpPr/>
                  <p:nvPr/>
                </p:nvGrpSpPr>
                <p:grpSpPr bwMode="auto">
                  <a:xfrm>
                    <a:off x="1319" y="1662"/>
                    <a:ext cx="477" cy="211"/>
                    <a:chOff x="1245" y="1444"/>
                    <a:chExt cx="477" cy="211"/>
                  </a:xfrm>
                </p:grpSpPr>
                <p:sp>
                  <p:nvSpPr>
                    <p:cNvPr id="129" name="Line 3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45" y="1444"/>
                      <a:ext cx="0" cy="21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30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5" y="1655"/>
                      <a:ext cx="47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128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8" y="1644"/>
                    <a:ext cx="278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2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19" name="Group 39"/>
                <p:cNvGrpSpPr/>
                <p:nvPr/>
              </p:nvGrpSpPr>
              <p:grpSpPr bwMode="auto">
                <a:xfrm>
                  <a:off x="1674891" y="3510500"/>
                  <a:ext cx="748161" cy="414197"/>
                  <a:chOff x="1106" y="1603"/>
                  <a:chExt cx="690" cy="382"/>
                </a:xfrm>
              </p:grpSpPr>
              <p:sp>
                <p:nvSpPr>
                  <p:cNvPr id="121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3" y="1603"/>
                    <a:ext cx="278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1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122" name="Group 41"/>
                  <p:cNvGrpSpPr/>
                  <p:nvPr/>
                </p:nvGrpSpPr>
                <p:grpSpPr bwMode="auto">
                  <a:xfrm>
                    <a:off x="1319" y="1662"/>
                    <a:ext cx="477" cy="211"/>
                    <a:chOff x="1245" y="1444"/>
                    <a:chExt cx="477" cy="211"/>
                  </a:xfrm>
                </p:grpSpPr>
                <p:sp>
                  <p:nvSpPr>
                    <p:cNvPr id="124" name="Line 4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45" y="1444"/>
                      <a:ext cx="0" cy="21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125" name="Line 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5" y="1655"/>
                      <a:ext cx="47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600"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123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6" y="1644"/>
                    <a:ext cx="278" cy="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5000"/>
                      </a:spcBef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1800" b="0" dirty="0">
                        <a:latin typeface="+mn-lt"/>
                        <a:ea typeface="微软雅黑" panose="020B0503020204020204" pitchFamily="34" charset="-122"/>
                      </a:rPr>
                      <a:t>2</a:t>
                    </a:r>
                    <a:endParaRPr kumimoji="1" lang="en-US" altLang="zh-CN" sz="1800" b="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20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1947040" y="3742537"/>
                  <a:ext cx="301686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800" b="0">
                      <a:latin typeface="+mn-lt"/>
                      <a:ea typeface="微软雅黑" panose="020B0503020204020204" pitchFamily="34" charset="-122"/>
                    </a:rPr>
                    <a:t>0</a:t>
                  </a:r>
                  <a:endParaRPr kumimoji="1" lang="en-US" altLang="zh-CN" sz="1800" b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1" name="Group 47"/>
              <p:cNvGrpSpPr/>
              <p:nvPr/>
            </p:nvGrpSpPr>
            <p:grpSpPr bwMode="auto">
              <a:xfrm>
                <a:off x="2782287" y="2335137"/>
                <a:ext cx="301756" cy="1600403"/>
                <a:chOff x="2833" y="1592"/>
                <a:chExt cx="230" cy="1476"/>
              </a:xfrm>
            </p:grpSpPr>
            <p:sp>
              <p:nvSpPr>
                <p:cNvPr id="108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833" y="1592"/>
                  <a:ext cx="230" cy="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800" b="0" dirty="0">
                      <a:latin typeface="+mn-lt"/>
                      <a:ea typeface="微软雅黑" panose="020B0503020204020204" pitchFamily="34" charset="-122"/>
                    </a:rPr>
                    <a:t>1</a:t>
                  </a:r>
                  <a:endParaRPr kumimoji="1" lang="en-US" altLang="zh-CN" sz="1800" b="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9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2833" y="1844"/>
                  <a:ext cx="230" cy="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800" b="0">
                      <a:latin typeface="+mn-lt"/>
                      <a:ea typeface="微软雅黑" panose="020B0503020204020204" pitchFamily="34" charset="-122"/>
                    </a:rPr>
                    <a:t>1</a:t>
                  </a:r>
                  <a:endParaRPr kumimoji="1" lang="en-US" altLang="zh-CN" sz="1800" b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2833" y="2084"/>
                  <a:ext cx="230" cy="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800" b="0" dirty="0">
                      <a:latin typeface="+mn-lt"/>
                      <a:ea typeface="微软雅黑" panose="020B0503020204020204" pitchFamily="34" charset="-122"/>
                    </a:rPr>
                    <a:t>0</a:t>
                  </a:r>
                  <a:endParaRPr kumimoji="1" lang="en-US" altLang="zh-CN" sz="1800" b="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833" y="2291"/>
                  <a:ext cx="230" cy="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800" b="0">
                      <a:latin typeface="+mn-lt"/>
                      <a:ea typeface="微软雅黑" panose="020B0503020204020204" pitchFamily="34" charset="-122"/>
                    </a:rPr>
                    <a:t>1</a:t>
                  </a:r>
                  <a:endParaRPr kumimoji="1" lang="en-US" altLang="zh-CN" sz="1800" b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2833" y="2520"/>
                  <a:ext cx="230" cy="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800" b="0">
                      <a:latin typeface="+mn-lt"/>
                      <a:ea typeface="微软雅黑" panose="020B0503020204020204" pitchFamily="34" charset="-122"/>
                    </a:rPr>
                    <a:t>1</a:t>
                  </a:r>
                  <a:endParaRPr kumimoji="1" lang="en-US" altLang="zh-CN" sz="1800" b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3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833" y="2727"/>
                  <a:ext cx="230" cy="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800" b="0">
                      <a:latin typeface="+mn-lt"/>
                      <a:ea typeface="微软雅黑" panose="020B0503020204020204" pitchFamily="34" charset="-122"/>
                    </a:rPr>
                    <a:t>1</a:t>
                  </a:r>
                  <a:endParaRPr kumimoji="1" lang="en-US" altLang="zh-CN" sz="1800" b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3057644" y="2464167"/>
                <a:ext cx="1865081" cy="1650955"/>
                <a:chOff x="3057644" y="2464167"/>
                <a:chExt cx="1865081" cy="1650955"/>
              </a:xfrm>
            </p:grpSpPr>
            <p:sp>
              <p:nvSpPr>
                <p:cNvPr id="82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3295356" y="3745790"/>
                  <a:ext cx="1627369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1800" b="0" dirty="0">
                      <a:latin typeface="+mn-lt"/>
                      <a:ea typeface="微软雅黑" panose="020B0503020204020204" pitchFamily="34" charset="-122"/>
                    </a:rPr>
                    <a:t>1  1   1   0   1  1</a:t>
                  </a:r>
                  <a:endParaRPr kumimoji="1" lang="en-US" altLang="zh-CN" sz="1800" b="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3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3397332" y="4112278"/>
                  <a:ext cx="1259506" cy="0"/>
                </a:xfrm>
                <a:prstGeom prst="line">
                  <a:avLst/>
                </a:prstGeom>
                <a:noFill/>
                <a:ln w="9525">
                  <a:solidFill>
                    <a:srgbClr val="3333FF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4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5593" y="3777235"/>
                  <a:ext cx="1548000" cy="27757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40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5" name="Line 57"/>
                <p:cNvSpPr>
                  <a:spLocks noChangeShapeType="1"/>
                </p:cNvSpPr>
                <p:nvPr/>
              </p:nvSpPr>
              <p:spPr bwMode="auto">
                <a:xfrm>
                  <a:off x="3533701" y="3777235"/>
                  <a:ext cx="0" cy="27757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6" name="Line 58"/>
                <p:cNvSpPr>
                  <a:spLocks noChangeShapeType="1"/>
                </p:cNvSpPr>
                <p:nvPr/>
              </p:nvSpPr>
              <p:spPr bwMode="auto">
                <a:xfrm>
                  <a:off x="3800053" y="3777235"/>
                  <a:ext cx="0" cy="27757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7" name="Line 59"/>
                <p:cNvSpPr>
                  <a:spLocks noChangeShapeType="1"/>
                </p:cNvSpPr>
                <p:nvPr/>
              </p:nvSpPr>
              <p:spPr bwMode="auto">
                <a:xfrm>
                  <a:off x="4066405" y="3777235"/>
                  <a:ext cx="0" cy="27757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8" name="Line 60"/>
                <p:cNvSpPr>
                  <a:spLocks noChangeShapeType="1"/>
                </p:cNvSpPr>
                <p:nvPr/>
              </p:nvSpPr>
              <p:spPr bwMode="auto">
                <a:xfrm>
                  <a:off x="4332757" y="3777235"/>
                  <a:ext cx="0" cy="27757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9" name="Line 61"/>
                <p:cNvSpPr>
                  <a:spLocks noChangeShapeType="1"/>
                </p:cNvSpPr>
                <p:nvPr/>
              </p:nvSpPr>
              <p:spPr bwMode="auto">
                <a:xfrm>
                  <a:off x="4599110" y="3777235"/>
                  <a:ext cx="0" cy="27757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600"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2" name="Group 1"/>
                <p:cNvGrpSpPr/>
                <p:nvPr/>
              </p:nvGrpSpPr>
              <p:grpSpPr>
                <a:xfrm>
                  <a:off x="3057644" y="2464167"/>
                  <a:ext cx="1597524" cy="1313068"/>
                  <a:chOff x="2929226" y="2464167"/>
                  <a:chExt cx="1823658" cy="1313068"/>
                </a:xfrm>
              </p:grpSpPr>
              <p:sp>
                <p:nvSpPr>
                  <p:cNvPr id="90" name="Line 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58090" y="2464167"/>
                    <a:ext cx="179348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1" name="Line 6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52884" y="2476094"/>
                    <a:ext cx="0" cy="13011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2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2958090" y="2728732"/>
                    <a:ext cx="1574381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3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4518039" y="2728732"/>
                    <a:ext cx="0" cy="104850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4" name="Line 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12347" y="2994382"/>
                    <a:ext cx="0" cy="77092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5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58090" y="2994382"/>
                    <a:ext cx="125425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6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2943658" y="3235093"/>
                    <a:ext cx="10062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7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3935518" y="3235093"/>
                    <a:ext cx="0" cy="54214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8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2943658" y="3475804"/>
                    <a:ext cx="68485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99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3642946" y="3475804"/>
                    <a:ext cx="0" cy="30143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0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2929226" y="3692660"/>
                    <a:ext cx="49593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1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3425156" y="3692660"/>
                    <a:ext cx="0" cy="8457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600"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5" name="Group 4"/>
              <p:cNvGrpSpPr/>
              <p:nvPr/>
            </p:nvGrpSpPr>
            <p:grpSpPr>
              <a:xfrm>
                <a:off x="2540024" y="2338390"/>
                <a:ext cx="415498" cy="1588067"/>
                <a:chOff x="2494304" y="2338390"/>
                <a:chExt cx="415498" cy="1588067"/>
              </a:xfrm>
            </p:grpSpPr>
            <p:sp>
              <p:nvSpPr>
                <p:cNvPr id="102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2494304" y="2338390"/>
                  <a:ext cx="415498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 sz="1800" b="0">
                      <a:latin typeface="+mn-lt"/>
                      <a:ea typeface="微软雅黑" panose="020B0503020204020204" pitchFamily="34" charset="-122"/>
                    </a:rPr>
                    <a:t>余</a:t>
                  </a:r>
                  <a:endParaRPr kumimoji="1" lang="zh-CN" altLang="en-US" sz="1800" b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3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2494304" y="2585607"/>
                  <a:ext cx="415498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 sz="1800" b="0">
                      <a:latin typeface="+mn-lt"/>
                      <a:ea typeface="微软雅黑" panose="020B0503020204020204" pitchFamily="34" charset="-122"/>
                    </a:rPr>
                    <a:t>余</a:t>
                  </a:r>
                  <a:endParaRPr kumimoji="1" lang="zh-CN" altLang="en-US" sz="1800" b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4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494304" y="2845835"/>
                  <a:ext cx="415498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 sz="1800" b="0" dirty="0">
                      <a:latin typeface="+mn-lt"/>
                      <a:ea typeface="微软雅黑" panose="020B0503020204020204" pitchFamily="34" charset="-122"/>
                    </a:rPr>
                    <a:t>余</a:t>
                  </a:r>
                  <a:endParaRPr kumimoji="1" lang="zh-CN" altLang="en-US" sz="1800" b="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5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2494304" y="3093052"/>
                  <a:ext cx="415498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 sz="1800" b="0">
                      <a:latin typeface="+mn-lt"/>
                      <a:ea typeface="微软雅黑" panose="020B0503020204020204" pitchFamily="34" charset="-122"/>
                    </a:rPr>
                    <a:t>余</a:t>
                  </a:r>
                  <a:endParaRPr kumimoji="1" lang="zh-CN" altLang="en-US" sz="1800" b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6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2494304" y="3325088"/>
                  <a:ext cx="415498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 sz="1800" b="0">
                      <a:latin typeface="+mn-lt"/>
                      <a:ea typeface="微软雅黑" panose="020B0503020204020204" pitchFamily="34" charset="-122"/>
                    </a:rPr>
                    <a:t>余</a:t>
                  </a:r>
                  <a:endParaRPr kumimoji="1" lang="zh-CN" altLang="en-US" sz="1800" b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494304" y="3557125"/>
                  <a:ext cx="415498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zh-CN" altLang="en-US" sz="1800" b="0">
                      <a:latin typeface="+mn-lt"/>
                      <a:ea typeface="微软雅黑" panose="020B0503020204020204" pitchFamily="34" charset="-122"/>
                    </a:rPr>
                    <a:t>余</a:t>
                  </a:r>
                  <a:endParaRPr kumimoji="1" lang="zh-CN" altLang="en-US" sz="1800" b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6709" y="1329844"/>
            <a:ext cx="9278693" cy="555742"/>
          </a:xfrm>
        </p:spPr>
        <p:txBody>
          <a:bodyPr/>
          <a:lstStyle/>
          <a:p>
            <a:r>
              <a:rPr lang="zh-CN" altLang="en-US" dirty="0"/>
              <a:t>小数部分方法：连续乘以基，从高到低记录整数，直至小数为</a:t>
            </a:r>
            <a:r>
              <a:rPr lang="en-US" altLang="zh-CN" dirty="0"/>
              <a:t>0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prstClr val="white"/>
                </a:solidFill>
              </a:rPr>
              <a:t>数学意义上的进制转换</a:t>
            </a:r>
            <a:r>
              <a:rPr lang="zh-CN" altLang="en-US" sz="1800" dirty="0">
                <a:solidFill>
                  <a:srgbClr val="FFFF00"/>
                </a:solidFill>
              </a:rPr>
              <a:t>：</a:t>
            </a:r>
            <a:r>
              <a:rPr lang="zh-CN" altLang="en-US" sz="1800" dirty="0">
                <a:solidFill>
                  <a:srgbClr val="FFFF00"/>
                </a:solidFill>
                <a:sym typeface="Wingdings" panose="05000000000000000000" pitchFamily="2" charset="2"/>
              </a:rPr>
              <a:t>十</a:t>
            </a:r>
            <a:r>
              <a:rPr lang="zh-CN" altLang="en-US" sz="1800" dirty="0">
                <a:solidFill>
                  <a:srgbClr val="FFFF00"/>
                </a:solidFill>
              </a:rPr>
              <a:t>进制</a:t>
            </a:r>
            <a:r>
              <a:rPr lang="en-US" altLang="zh-CN" sz="1800" dirty="0">
                <a:solidFill>
                  <a:srgbClr val="FFFF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rgbClr val="FFFF00"/>
                </a:solidFill>
              </a:rPr>
              <a:t>二进制、八进制、十六进制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921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4ED1B3-89B9-4101-A62D-71C81CDDA6F4}" type="slidenum">
              <a:rPr lang="en-US" altLang="zh-CN" sz="1200"/>
            </a:fld>
            <a:endParaRPr lang="en-US" altLang="zh-CN" sz="1200"/>
          </a:p>
        </p:txBody>
      </p:sp>
      <p:sp>
        <p:nvSpPr>
          <p:cNvPr id="9259" name="Text Box 81"/>
          <p:cNvSpPr txBox="1">
            <a:spLocks noChangeArrowheads="1"/>
          </p:cNvSpPr>
          <p:nvPr/>
        </p:nvSpPr>
        <p:spPr bwMode="auto">
          <a:xfrm>
            <a:off x="602597" y="4356952"/>
            <a:ext cx="3918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  把十进制数</a:t>
            </a: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0.459</a:t>
            </a: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转换成八进制数</a:t>
            </a:r>
            <a:endParaRPr kumimoji="1"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64" name="Text Box 101"/>
          <p:cNvSpPr txBox="1">
            <a:spLocks noChangeArrowheads="1"/>
          </p:cNvSpPr>
          <p:nvPr/>
        </p:nvSpPr>
        <p:spPr bwMode="auto">
          <a:xfrm>
            <a:off x="924132" y="5841546"/>
            <a:ext cx="2204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(0.459)</a:t>
            </a:r>
            <a:r>
              <a:rPr kumimoji="1" lang="en-US" altLang="zh-CN" sz="9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kumimoji="1"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=(0.353…)</a:t>
            </a:r>
            <a:r>
              <a:rPr kumimoji="1" lang="en-US" altLang="zh-CN" sz="9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  <a:endParaRPr kumimoji="1" lang="en-US" altLang="zh-CN" sz="1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226" name="Text Box 118"/>
          <p:cNvSpPr txBox="1">
            <a:spLocks noChangeArrowheads="1"/>
          </p:cNvSpPr>
          <p:nvPr/>
        </p:nvSpPr>
        <p:spPr bwMode="auto">
          <a:xfrm>
            <a:off x="5145626" y="1943052"/>
            <a:ext cx="4047889" cy="36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+mn-lt"/>
                <a:ea typeface="微软雅黑" panose="020B0503020204020204" pitchFamily="34" charset="-122"/>
              </a:rPr>
              <a:t>例  把十进制数</a:t>
            </a:r>
            <a:r>
              <a:rPr kumimoji="1" lang="en-US" altLang="zh-CN" sz="1800" b="0" dirty="0">
                <a:latin typeface="+mn-lt"/>
                <a:ea typeface="微软雅黑" panose="020B0503020204020204" pitchFamily="34" charset="-122"/>
              </a:rPr>
              <a:t>0.159</a:t>
            </a:r>
            <a:r>
              <a:rPr kumimoji="1" lang="zh-CN" altLang="en-US" sz="1800" b="0" dirty="0">
                <a:latin typeface="+mn-lt"/>
                <a:ea typeface="微软雅黑" panose="020B0503020204020204" pitchFamily="34" charset="-122"/>
              </a:rPr>
              <a:t>转换成十六进制数</a:t>
            </a:r>
            <a:endParaRPr kumimoji="1" lang="zh-CN" altLang="en-US" sz="1800" b="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237" name="Text Box 135"/>
          <p:cNvSpPr txBox="1">
            <a:spLocks noChangeArrowheads="1"/>
          </p:cNvSpPr>
          <p:nvPr/>
        </p:nvSpPr>
        <p:spPr bwMode="auto">
          <a:xfrm>
            <a:off x="5522382" y="3363745"/>
            <a:ext cx="20457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1" dirty="0">
                <a:latin typeface="+mn-lt"/>
                <a:ea typeface="微软雅黑" panose="020B0503020204020204" pitchFamily="34" charset="-122"/>
              </a:rPr>
              <a:t>(0.159)</a:t>
            </a:r>
            <a:r>
              <a:rPr kumimoji="1" lang="en-US" altLang="zh-CN" sz="900" b="1" dirty="0">
                <a:latin typeface="+mn-lt"/>
                <a:ea typeface="微软雅黑" panose="020B0503020204020204" pitchFamily="34" charset="-122"/>
              </a:rPr>
              <a:t>10</a:t>
            </a:r>
            <a:r>
              <a:rPr kumimoji="1" lang="en-US" altLang="zh-CN" sz="1800" b="1" dirty="0">
                <a:latin typeface="+mn-lt"/>
                <a:ea typeface="微软雅黑" panose="020B0503020204020204" pitchFamily="34" charset="-122"/>
              </a:rPr>
              <a:t>=(0.28B…)</a:t>
            </a:r>
            <a:r>
              <a:rPr kumimoji="1" lang="en-US" altLang="zh-CN" sz="900" b="1" dirty="0">
                <a:latin typeface="+mn-lt"/>
                <a:ea typeface="微软雅黑" panose="020B0503020204020204" pitchFamily="34" charset="-122"/>
              </a:rPr>
              <a:t>16</a:t>
            </a:r>
            <a:endParaRPr kumimoji="1" lang="en-US" altLang="zh-CN" sz="1800" b="1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8" name="Text Box 7"/>
          <p:cNvSpPr txBox="1">
            <a:spLocks noChangeArrowheads="1"/>
          </p:cNvSpPr>
          <p:nvPr/>
        </p:nvSpPr>
        <p:spPr bwMode="auto">
          <a:xfrm>
            <a:off x="466356" y="1924620"/>
            <a:ext cx="3918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  把十进制数</a:t>
            </a: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0.625</a:t>
            </a: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转换成二进制数</a:t>
            </a:r>
            <a:endParaRPr kumimoji="1"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Box 46"/>
          <p:cNvSpPr txBox="1">
            <a:spLocks noChangeArrowheads="1"/>
          </p:cNvSpPr>
          <p:nvPr/>
        </p:nvSpPr>
        <p:spPr bwMode="auto">
          <a:xfrm>
            <a:off x="750093" y="3409214"/>
            <a:ext cx="1973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1" dirty="0">
                <a:latin typeface="Arial" panose="020B0604020202020204" pitchFamily="34" charset="0"/>
              </a:rPr>
              <a:t>(0.625)</a:t>
            </a:r>
            <a:r>
              <a:rPr kumimoji="1" lang="en-US" altLang="zh-CN" sz="900" b="1" dirty="0">
                <a:latin typeface="Arial" panose="020B0604020202020204" pitchFamily="34" charset="0"/>
              </a:rPr>
              <a:t>10</a:t>
            </a:r>
            <a:r>
              <a:rPr kumimoji="1" lang="en-US" altLang="zh-CN" sz="1800" b="1" dirty="0">
                <a:latin typeface="Arial" panose="020B0604020202020204" pitchFamily="34" charset="0"/>
              </a:rPr>
              <a:t>=(0.101)</a:t>
            </a:r>
            <a:r>
              <a:rPr kumimoji="1" lang="en-US" altLang="zh-CN" sz="900" b="1" dirty="0">
                <a:latin typeface="Arial" panose="020B0604020202020204" pitchFamily="34" charset="0"/>
              </a:rPr>
              <a:t>2</a:t>
            </a:r>
            <a:endParaRPr kumimoji="1" lang="en-US" altLang="zh-CN" sz="1800" b="1" dirty="0">
              <a:latin typeface="Arial" panose="020B0604020202020204" pitchFamily="34" charset="0"/>
            </a:endParaRPr>
          </a:p>
        </p:txBody>
      </p:sp>
      <p:sp>
        <p:nvSpPr>
          <p:cNvPr id="155" name="Text Box 46"/>
          <p:cNvSpPr txBox="1">
            <a:spLocks noChangeArrowheads="1"/>
          </p:cNvSpPr>
          <p:nvPr/>
        </p:nvSpPr>
        <p:spPr bwMode="auto">
          <a:xfrm>
            <a:off x="788030" y="2275519"/>
            <a:ext cx="18197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0" dirty="0">
                <a:latin typeface="Arial" panose="020B0604020202020204" pitchFamily="34" charset="0"/>
              </a:rPr>
              <a:t>0.625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*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2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=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</a:rPr>
              <a:t>1.25</a:t>
            </a:r>
            <a:endParaRPr kumimoji="1"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56" name="Text Box 46"/>
          <p:cNvSpPr txBox="1">
            <a:spLocks noChangeArrowheads="1"/>
          </p:cNvSpPr>
          <p:nvPr/>
        </p:nvSpPr>
        <p:spPr bwMode="auto">
          <a:xfrm>
            <a:off x="803764" y="2609700"/>
            <a:ext cx="17556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0" dirty="0">
                <a:latin typeface="Arial" panose="020B0604020202020204" pitchFamily="34" charset="0"/>
              </a:rPr>
              <a:t>0.25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  *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2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=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</a:rPr>
              <a:t>0.5</a:t>
            </a:r>
            <a:endParaRPr kumimoji="1"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57" name="Text Box 46"/>
          <p:cNvSpPr txBox="1">
            <a:spLocks noChangeArrowheads="1"/>
          </p:cNvSpPr>
          <p:nvPr/>
        </p:nvSpPr>
        <p:spPr bwMode="auto">
          <a:xfrm>
            <a:off x="799939" y="2925570"/>
            <a:ext cx="16914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0" dirty="0">
                <a:latin typeface="Arial" panose="020B0604020202020204" pitchFamily="34" charset="0"/>
              </a:rPr>
              <a:t>0.5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    *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2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=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1</a:t>
            </a:r>
            <a:r>
              <a:rPr kumimoji="1" lang="en-US" altLang="zh-CN" sz="1800" dirty="0">
                <a:latin typeface="Arial" panose="020B0604020202020204" pitchFamily="34" charset="0"/>
              </a:rPr>
              <a:t>.0</a:t>
            </a:r>
            <a:endParaRPr kumimoji="1"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58" name="Text Box 108"/>
          <p:cNvSpPr txBox="1">
            <a:spLocks noChangeArrowheads="1"/>
          </p:cNvSpPr>
          <p:nvPr/>
        </p:nvSpPr>
        <p:spPr bwMode="auto">
          <a:xfrm>
            <a:off x="2558553" y="2284953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 </a:t>
            </a: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Text Box 108"/>
          <p:cNvSpPr txBox="1">
            <a:spLocks noChangeArrowheads="1"/>
          </p:cNvSpPr>
          <p:nvPr/>
        </p:nvSpPr>
        <p:spPr bwMode="auto">
          <a:xfrm>
            <a:off x="2558553" y="2594312"/>
            <a:ext cx="8947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     </a:t>
            </a: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Text Box 108"/>
          <p:cNvSpPr txBox="1">
            <a:spLocks noChangeArrowheads="1"/>
          </p:cNvSpPr>
          <p:nvPr/>
        </p:nvSpPr>
        <p:spPr bwMode="auto">
          <a:xfrm>
            <a:off x="2558553" y="2893925"/>
            <a:ext cx="11015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        </a:t>
            </a: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51394" y="3404326"/>
            <a:ext cx="222166" cy="304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3180865" y="3404326"/>
            <a:ext cx="222166" cy="304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65" name="矩形 164"/>
          <p:cNvSpPr/>
          <p:nvPr/>
        </p:nvSpPr>
        <p:spPr>
          <a:xfrm>
            <a:off x="3410336" y="3402789"/>
            <a:ext cx="222166" cy="304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6" name="Text Box 46"/>
          <p:cNvSpPr txBox="1">
            <a:spLocks noChangeArrowheads="1"/>
          </p:cNvSpPr>
          <p:nvPr/>
        </p:nvSpPr>
        <p:spPr bwMode="auto">
          <a:xfrm>
            <a:off x="5522382" y="2288478"/>
            <a:ext cx="20762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0" dirty="0">
                <a:latin typeface="Arial" panose="020B0604020202020204" pitchFamily="34" charset="0"/>
              </a:rPr>
              <a:t>0.159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*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16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=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</a:rPr>
              <a:t>2.544</a:t>
            </a:r>
            <a:endParaRPr kumimoji="1"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67" name="Text Box 46"/>
          <p:cNvSpPr txBox="1">
            <a:spLocks noChangeArrowheads="1"/>
          </p:cNvSpPr>
          <p:nvPr/>
        </p:nvSpPr>
        <p:spPr bwMode="auto">
          <a:xfrm>
            <a:off x="5538116" y="2622659"/>
            <a:ext cx="20762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0" dirty="0">
                <a:latin typeface="Arial" panose="020B0604020202020204" pitchFamily="34" charset="0"/>
              </a:rPr>
              <a:t>0.544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*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16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=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</a:rPr>
              <a:t>8.704</a:t>
            </a:r>
            <a:endParaRPr kumimoji="1"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68" name="Text Box 46"/>
          <p:cNvSpPr txBox="1">
            <a:spLocks noChangeArrowheads="1"/>
          </p:cNvSpPr>
          <p:nvPr/>
        </p:nvSpPr>
        <p:spPr bwMode="auto">
          <a:xfrm>
            <a:off x="5534291" y="2938529"/>
            <a:ext cx="21873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0" dirty="0">
                <a:latin typeface="Arial" panose="020B0604020202020204" pitchFamily="34" charset="0"/>
              </a:rPr>
              <a:t>0.704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* </a:t>
            </a:r>
            <a:r>
              <a:rPr kumimoji="1" lang="en-US" altLang="zh-CN" sz="1800" dirty="0">
                <a:latin typeface="Arial" panose="020B0604020202020204" pitchFamily="34" charset="0"/>
              </a:rPr>
              <a:t>16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=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11</a:t>
            </a:r>
            <a:r>
              <a:rPr kumimoji="1" lang="en-US" altLang="zh-CN" sz="1800" dirty="0">
                <a:latin typeface="Arial" panose="020B0604020202020204" pitchFamily="34" charset="0"/>
              </a:rPr>
              <a:t>.126</a:t>
            </a:r>
            <a:endParaRPr kumimoji="1"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69" name="Text Box 108"/>
          <p:cNvSpPr txBox="1">
            <a:spLocks noChangeArrowheads="1"/>
          </p:cNvSpPr>
          <p:nvPr/>
        </p:nvSpPr>
        <p:spPr bwMode="auto">
          <a:xfrm>
            <a:off x="7590265" y="2297912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 </a:t>
            </a: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Text Box 108"/>
          <p:cNvSpPr txBox="1">
            <a:spLocks noChangeArrowheads="1"/>
          </p:cNvSpPr>
          <p:nvPr/>
        </p:nvSpPr>
        <p:spPr bwMode="auto">
          <a:xfrm>
            <a:off x="7590265" y="2607271"/>
            <a:ext cx="756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   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Text Box 108"/>
          <p:cNvSpPr txBox="1">
            <a:spLocks noChangeArrowheads="1"/>
          </p:cNvSpPr>
          <p:nvPr/>
        </p:nvSpPr>
        <p:spPr bwMode="auto">
          <a:xfrm>
            <a:off x="7597701" y="2906884"/>
            <a:ext cx="9733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      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7896550" y="3332842"/>
            <a:ext cx="222166" cy="304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73" name="矩形 172"/>
          <p:cNvSpPr/>
          <p:nvPr/>
        </p:nvSpPr>
        <p:spPr>
          <a:xfrm>
            <a:off x="8126021" y="3332842"/>
            <a:ext cx="222166" cy="304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174" name="矩形 173"/>
          <p:cNvSpPr/>
          <p:nvPr/>
        </p:nvSpPr>
        <p:spPr>
          <a:xfrm>
            <a:off x="8355492" y="3331305"/>
            <a:ext cx="222166" cy="304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75" name="Text Box 46"/>
          <p:cNvSpPr txBox="1">
            <a:spLocks noChangeArrowheads="1"/>
          </p:cNvSpPr>
          <p:nvPr/>
        </p:nvSpPr>
        <p:spPr bwMode="auto">
          <a:xfrm>
            <a:off x="924132" y="4822163"/>
            <a:ext cx="19479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0" dirty="0">
                <a:latin typeface="Arial" panose="020B0604020202020204" pitchFamily="34" charset="0"/>
              </a:rPr>
              <a:t>0.459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*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8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=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</a:rPr>
              <a:t>3.672</a:t>
            </a:r>
            <a:endParaRPr kumimoji="1"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76" name="Text Box 46"/>
          <p:cNvSpPr txBox="1">
            <a:spLocks noChangeArrowheads="1"/>
          </p:cNvSpPr>
          <p:nvPr/>
        </p:nvSpPr>
        <p:spPr bwMode="auto">
          <a:xfrm>
            <a:off x="939866" y="5156344"/>
            <a:ext cx="19479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0" dirty="0">
                <a:latin typeface="Arial" panose="020B0604020202020204" pitchFamily="34" charset="0"/>
              </a:rPr>
              <a:t>0.672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*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8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=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</a:rPr>
              <a:t>5.376</a:t>
            </a:r>
            <a:endParaRPr kumimoji="1"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77" name="Text Box 46"/>
          <p:cNvSpPr txBox="1">
            <a:spLocks noChangeArrowheads="1"/>
          </p:cNvSpPr>
          <p:nvPr/>
        </p:nvSpPr>
        <p:spPr bwMode="auto">
          <a:xfrm>
            <a:off x="936041" y="5472214"/>
            <a:ext cx="19479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b="0" dirty="0">
                <a:latin typeface="Arial" panose="020B0604020202020204" pitchFamily="34" charset="0"/>
              </a:rPr>
              <a:t>0.376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*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8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=</a:t>
            </a:r>
            <a:r>
              <a:rPr kumimoji="1" lang="zh-CN" altLang="en-US" sz="1800" b="0" dirty="0">
                <a:latin typeface="Arial" panose="020B0604020202020204" pitchFamily="34" charset="0"/>
              </a:rPr>
              <a:t> </a:t>
            </a:r>
            <a:r>
              <a:rPr kumimoji="1" lang="en-US" altLang="zh-CN" sz="1800" b="0" dirty="0">
                <a:latin typeface="Arial" panose="020B0604020202020204" pitchFamily="34" charset="0"/>
              </a:rPr>
              <a:t>3.008</a:t>
            </a:r>
            <a:endParaRPr kumimoji="1"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78" name="Text Box 108"/>
          <p:cNvSpPr txBox="1">
            <a:spLocks noChangeArrowheads="1"/>
          </p:cNvSpPr>
          <p:nvPr/>
        </p:nvSpPr>
        <p:spPr bwMode="auto">
          <a:xfrm>
            <a:off x="2992015" y="4831597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 </a:t>
            </a:r>
            <a:r>
              <a:rPr kumimoji="1"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Text Box 108"/>
          <p:cNvSpPr txBox="1">
            <a:spLocks noChangeArrowheads="1"/>
          </p:cNvSpPr>
          <p:nvPr/>
        </p:nvSpPr>
        <p:spPr bwMode="auto">
          <a:xfrm>
            <a:off x="2992015" y="5140956"/>
            <a:ext cx="756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   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Text Box 108"/>
          <p:cNvSpPr txBox="1">
            <a:spLocks noChangeArrowheads="1"/>
          </p:cNvSpPr>
          <p:nvPr/>
        </p:nvSpPr>
        <p:spPr bwMode="auto">
          <a:xfrm>
            <a:off x="2999451" y="5440569"/>
            <a:ext cx="9733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      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3298300" y="5866527"/>
            <a:ext cx="222166" cy="304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82" name="矩形 181"/>
          <p:cNvSpPr/>
          <p:nvPr/>
        </p:nvSpPr>
        <p:spPr>
          <a:xfrm>
            <a:off x="3527771" y="5866527"/>
            <a:ext cx="222166" cy="304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83" name="矩形 182"/>
          <p:cNvSpPr/>
          <p:nvPr/>
        </p:nvSpPr>
        <p:spPr>
          <a:xfrm>
            <a:off x="3757242" y="5864990"/>
            <a:ext cx="222166" cy="304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二进制转换成八进制：从小数点向两侧，每</a:t>
            </a:r>
            <a:r>
              <a:rPr lang="en-US" altLang="zh-CN" dirty="0"/>
              <a:t>3</a:t>
            </a:r>
            <a:r>
              <a:rPr lang="zh-CN" altLang="en-US" dirty="0"/>
              <a:t>位一组（不足</a:t>
            </a:r>
            <a:r>
              <a:rPr lang="en-US" altLang="zh-CN" dirty="0"/>
              <a:t>3</a:t>
            </a:r>
            <a:r>
              <a:rPr lang="zh-CN" altLang="en-US" dirty="0"/>
              <a:t>位补</a:t>
            </a:r>
            <a:r>
              <a:rPr lang="en-US" altLang="zh-CN" dirty="0"/>
              <a:t>0</a:t>
            </a:r>
            <a:r>
              <a:rPr lang="zh-CN" altLang="en-US" dirty="0"/>
              <a:t>），转换成八进制</a:t>
            </a:r>
            <a:endParaRPr lang="zh-CN" altLang="en-US" dirty="0"/>
          </a:p>
          <a:p>
            <a:r>
              <a:rPr lang="zh-CN" altLang="en-US" dirty="0"/>
              <a:t>八进制转换成二进制：用</a:t>
            </a:r>
            <a:r>
              <a:rPr lang="en-US" altLang="zh-CN" dirty="0"/>
              <a:t>3</a:t>
            </a:r>
            <a:r>
              <a:rPr lang="zh-CN" altLang="en-US" dirty="0"/>
              <a:t>位二进制数代替每一位八进制数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prstClr val="white"/>
                </a:solidFill>
              </a:rPr>
              <a:t>数学意义上的进制转换</a:t>
            </a:r>
            <a:r>
              <a:rPr lang="zh-CN" altLang="en-US" sz="2400" dirty="0">
                <a:solidFill>
                  <a:srgbClr val="FFFF00"/>
                </a:solidFill>
              </a:rPr>
              <a:t>：二进制</a:t>
            </a:r>
            <a:r>
              <a:rPr lang="en-US" altLang="zh-CN" sz="2400" dirty="0">
                <a:solidFill>
                  <a:srgbClr val="FFFF00"/>
                </a:solidFill>
                <a:sym typeface="Wingdings" panose="05000000000000000000" pitchFamily="2" charset="2"/>
              </a:rPr>
              <a:t></a:t>
            </a:r>
            <a:r>
              <a:rPr lang="zh-CN" altLang="en-US" sz="2400" dirty="0">
                <a:solidFill>
                  <a:srgbClr val="FFFF00"/>
                </a:solidFill>
                <a:sym typeface="Wingdings" panose="05000000000000000000" pitchFamily="2" charset="2"/>
              </a:rPr>
              <a:t>八</a:t>
            </a:r>
            <a:r>
              <a:rPr lang="zh-CN" altLang="en-US" sz="2400" dirty="0">
                <a:solidFill>
                  <a:srgbClr val="FFFF00"/>
                </a:solidFill>
              </a:rPr>
              <a:t>进制</a:t>
            </a:r>
            <a:endParaRPr lang="zh-CN" altLang="en-US" dirty="0"/>
          </a:p>
        </p:txBody>
      </p:sp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16BF3A6-3B66-4027-8BB1-046EC62A4568}" type="slidenum">
              <a:rPr lang="en-US" altLang="zh-CN" sz="1200"/>
            </a:fld>
            <a:endParaRPr lang="en-US" altLang="zh-CN" sz="1200"/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1584325" y="4030663"/>
            <a:ext cx="46971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 </a:t>
            </a:r>
            <a:r>
              <a:rPr kumimoji="1"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(1101001)</a:t>
            </a:r>
            <a:r>
              <a:rPr kumimoji="1" lang="en-US" altLang="zh-CN" sz="1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=(</a:t>
            </a:r>
            <a:r>
              <a:rPr kumimoji="1" lang="en-US" altLang="zh-CN" sz="2000" b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1"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1,101,001)</a:t>
            </a:r>
            <a:r>
              <a:rPr kumimoji="1" lang="en-US" altLang="zh-CN" sz="1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=(151)</a:t>
            </a:r>
            <a:r>
              <a:rPr kumimoji="1" lang="en-US" altLang="zh-CN" sz="1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kumimoji="1"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1585913" y="5002213"/>
            <a:ext cx="47724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例 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(246)</a:t>
            </a:r>
            <a:r>
              <a:rPr kumimoji="1"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=(</a:t>
            </a:r>
            <a:r>
              <a:rPr kumimoji="1"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10,100,110)</a:t>
            </a:r>
            <a:r>
              <a:rPr kumimoji="1"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=(10100110)</a:t>
            </a:r>
            <a:r>
              <a:rPr kumimoji="1"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7404434" y="3451225"/>
            <a:ext cx="1001044" cy="25685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000 ~ 0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001 ~ 1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010 ~ 2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011 ~ 3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100 ~ 4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101 ~ 5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110 ~ 6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111 ~ 7</a:t>
            </a:r>
            <a:endParaRPr kumimoji="1" lang="en-US" altLang="zh-CN" sz="2000" b="0" dirty="0">
              <a:latin typeface="+mn-l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1348268"/>
            <a:ext cx="6861629" cy="4828695"/>
          </a:xfrm>
        </p:spPr>
        <p:txBody>
          <a:bodyPr/>
          <a:lstStyle/>
          <a:p>
            <a:r>
              <a:rPr lang="zh-CN" altLang="en-US" dirty="0"/>
              <a:t>二进制转换成十六进制：从小数点向两侧，每</a:t>
            </a:r>
            <a:r>
              <a:rPr lang="en-US" altLang="zh-CN" dirty="0"/>
              <a:t>4</a:t>
            </a:r>
            <a:r>
              <a:rPr lang="zh-CN" altLang="en-US" dirty="0"/>
              <a:t>位一组（不足</a:t>
            </a:r>
            <a:r>
              <a:rPr lang="en-US" altLang="zh-CN" dirty="0"/>
              <a:t>4</a:t>
            </a:r>
            <a:r>
              <a:rPr lang="zh-CN" altLang="en-US" dirty="0"/>
              <a:t>位补</a:t>
            </a:r>
            <a:r>
              <a:rPr lang="en-US" altLang="zh-CN" dirty="0"/>
              <a:t>0</a:t>
            </a:r>
            <a:r>
              <a:rPr lang="zh-CN" altLang="en-US" dirty="0"/>
              <a:t>），转换成十六进制</a:t>
            </a:r>
            <a:endParaRPr lang="zh-CN" altLang="en-US" dirty="0"/>
          </a:p>
          <a:p>
            <a:r>
              <a:rPr lang="zh-CN" altLang="en-US" dirty="0"/>
              <a:t>十六进制转换成二进制：用</a:t>
            </a:r>
            <a:r>
              <a:rPr lang="en-US" altLang="zh-CN" dirty="0"/>
              <a:t>4</a:t>
            </a:r>
            <a:r>
              <a:rPr lang="zh-CN" altLang="en-US" dirty="0"/>
              <a:t>位二进制数代替每一位十六进制数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数学意义上的进制转换</a:t>
            </a:r>
            <a:r>
              <a:rPr lang="zh-CN" altLang="en-US" sz="2400" dirty="0">
                <a:solidFill>
                  <a:srgbClr val="FFFF00"/>
                </a:solidFill>
              </a:rPr>
              <a:t>：二进制</a:t>
            </a:r>
            <a:r>
              <a:rPr lang="en-US" altLang="zh-CN" sz="2400" dirty="0">
                <a:solidFill>
                  <a:srgbClr val="FFFF00"/>
                </a:solidFill>
                <a:sym typeface="Wingdings" panose="05000000000000000000" pitchFamily="2" charset="2"/>
              </a:rPr>
              <a:t></a:t>
            </a:r>
            <a:r>
              <a:rPr lang="zh-CN" altLang="en-US" sz="2400" dirty="0">
                <a:solidFill>
                  <a:srgbClr val="FFFF00"/>
                </a:solidFill>
              </a:rPr>
              <a:t>十六进制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126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9747A69-D3C4-47EC-B86A-76B0668973A1}" type="slidenum">
              <a:rPr lang="en-US" altLang="zh-CN" sz="1200"/>
            </a:fld>
            <a:endParaRPr lang="en-US" altLang="zh-CN" sz="1200"/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525463" y="4117975"/>
            <a:ext cx="71400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例  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(11010101111101)</a:t>
            </a:r>
            <a:r>
              <a:rPr kumimoji="1"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=(</a:t>
            </a:r>
            <a:r>
              <a:rPr kumimoji="1"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11,0101,0111,1101)</a:t>
            </a:r>
            <a:r>
              <a:rPr kumimoji="1"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=(357D)</a:t>
            </a:r>
            <a:r>
              <a:rPr kumimoji="1"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508000" y="5281613"/>
            <a:ext cx="71705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例 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(4B9E)</a:t>
            </a:r>
            <a:r>
              <a:rPr kumimoji="1"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=(</a:t>
            </a:r>
            <a:r>
              <a:rPr kumimoji="1" lang="en-US" altLang="zh-CN" sz="2000" b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100,1011,1001,1110)</a:t>
            </a:r>
            <a:r>
              <a:rPr kumimoji="1"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en-US" altLang="zh-CN" sz="2000" b="0">
                <a:latin typeface="微软雅黑" panose="020B0503020204020204" pitchFamily="34" charset="-122"/>
                <a:ea typeface="微软雅黑" panose="020B0503020204020204" pitchFamily="34" charset="-122"/>
              </a:rPr>
              <a:t>=(100101110011110)</a:t>
            </a:r>
            <a:r>
              <a:rPr kumimoji="1" lang="en-US" altLang="zh-CN" sz="1000" b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en-US" altLang="zh-CN" sz="20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7654421" y="1276350"/>
            <a:ext cx="1101147" cy="50069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0000 ~ 0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0001 ~ 1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0010 ~ 2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0011 ~ 3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0100 ~ 4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0101 ~ 5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0110 ~ 6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0111 ~ 7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1000 ~ 8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1001 ~ 9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1010 ~ A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1011 ~ B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1100 ~ C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1101 ~ D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1110 ~ E</a:t>
            </a:r>
            <a:endParaRPr kumimoji="1" lang="en-US" altLang="zh-CN" sz="2000" b="0" dirty="0">
              <a:latin typeface="+mn-lt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b="0" dirty="0">
                <a:latin typeface="+mn-lt"/>
              </a:rPr>
              <a:t>1111 ~ F</a:t>
            </a:r>
            <a:endParaRPr kumimoji="1" lang="en-US" altLang="zh-CN" sz="2000" b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26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 build="p"/>
      <p:bldP spid="126980" grpId="0" autoUpdateAnimBg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基础数据类型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BC8C2-E370-4987-AB89-7003549B0C7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740585" y="3782632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rgbClr val="CC99FF"/>
              </a:buClr>
              <a:buFont typeface="Monotype Sorts" pitchFamily="2" charset="2"/>
              <a:buNone/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2268720" y="3908052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99FF"/>
              </a:buClr>
              <a:buFont typeface="Monotype Sorts" pitchFamily="2" charset="2"/>
              <a:buNone/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构造类型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2268720" y="5038638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99FF"/>
              </a:buClr>
              <a:buFont typeface="Monotype Sorts" pitchFamily="2" charset="2"/>
              <a:buNone/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指针类型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2312725" y="5706335"/>
            <a:ext cx="2876237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99FF"/>
              </a:buClr>
              <a:buFont typeface="Monotype Sorts" pitchFamily="2" charset="2"/>
              <a:buNone/>
              <a:defRPr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空类型（无值类型）  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AutoShape 27"/>
          <p:cNvSpPr/>
          <p:nvPr/>
        </p:nvSpPr>
        <p:spPr bwMode="auto">
          <a:xfrm>
            <a:off x="1895974" y="2095799"/>
            <a:ext cx="451353" cy="3804608"/>
          </a:xfrm>
          <a:prstGeom prst="leftBrace">
            <a:avLst>
              <a:gd name="adj1" fmla="val 76667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2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roup 28"/>
          <p:cNvGrpSpPr/>
          <p:nvPr/>
        </p:nvGrpSpPr>
        <p:grpSpPr bwMode="auto">
          <a:xfrm>
            <a:off x="3487219" y="3383099"/>
            <a:ext cx="2431665" cy="1701570"/>
            <a:chOff x="2496" y="1882"/>
            <a:chExt cx="1293" cy="1316"/>
          </a:xfrm>
        </p:grpSpPr>
        <p:sp>
          <p:nvSpPr>
            <p:cNvPr id="25" name="Text Box 29"/>
            <p:cNvSpPr txBox="1">
              <a:spLocks noChangeArrowheads="1"/>
            </p:cNvSpPr>
            <p:nvPr/>
          </p:nvSpPr>
          <p:spPr bwMode="auto">
            <a:xfrm>
              <a:off x="2683" y="2891"/>
              <a:ext cx="1106" cy="30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CC99FF"/>
                </a:buClr>
                <a:buFont typeface="Monotype Sorts" pitchFamily="2" charset="2"/>
                <a:buNone/>
                <a:defRPr/>
              </a:pPr>
              <a:r>
                <a:rPr kumimoji="1"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枚举类型  </a:t>
              </a:r>
              <a:r>
                <a:rPr kumimoji="1"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enum</a:t>
              </a:r>
              <a:endParaRPr kumimoji="1"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 Box 30"/>
            <p:cNvSpPr txBox="1">
              <a:spLocks noChangeArrowheads="1"/>
            </p:cNvSpPr>
            <p:nvPr/>
          </p:nvSpPr>
          <p:spPr bwMode="auto">
            <a:xfrm>
              <a:off x="2683" y="1882"/>
              <a:ext cx="644" cy="30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CC99FF"/>
                </a:buClr>
                <a:buFont typeface="Monotype Sorts" pitchFamily="2" charset="2"/>
                <a:buNone/>
                <a:defRPr/>
              </a:pPr>
              <a:r>
                <a:rPr kumimoji="1"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数组类型</a:t>
              </a:r>
              <a:endPara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 Box 31"/>
            <p:cNvSpPr txBox="1">
              <a:spLocks noChangeArrowheads="1"/>
            </p:cNvSpPr>
            <p:nvPr/>
          </p:nvSpPr>
          <p:spPr bwMode="auto">
            <a:xfrm>
              <a:off x="2683" y="2218"/>
              <a:ext cx="1094" cy="30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CC99FF"/>
                </a:buClr>
                <a:buFont typeface="Monotype Sorts" pitchFamily="2" charset="2"/>
                <a:buNone/>
                <a:defRPr/>
              </a:pPr>
              <a:r>
                <a:rPr kumimoji="1"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结构类型  </a:t>
              </a:r>
              <a:r>
                <a:rPr kumimoji="1"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endParaRPr kumimoji="1"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32"/>
            <p:cNvSpPr txBox="1">
              <a:spLocks noChangeArrowheads="1"/>
            </p:cNvSpPr>
            <p:nvPr/>
          </p:nvSpPr>
          <p:spPr bwMode="auto">
            <a:xfrm>
              <a:off x="2687" y="2554"/>
              <a:ext cx="1101" cy="30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CC99FF"/>
                </a:buClr>
                <a:buFont typeface="Monotype Sorts" pitchFamily="2" charset="2"/>
                <a:buNone/>
                <a:defRPr/>
              </a:pPr>
              <a:r>
                <a:rPr kumimoji="1"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联合类型  </a:t>
              </a:r>
              <a:r>
                <a:rPr kumimoji="1"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union</a:t>
              </a:r>
              <a:endParaRPr kumimoji="1"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AutoShape 33"/>
            <p:cNvSpPr/>
            <p:nvPr/>
          </p:nvSpPr>
          <p:spPr bwMode="auto">
            <a:xfrm>
              <a:off x="2496" y="2016"/>
              <a:ext cx="192" cy="960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Group 34"/>
          <p:cNvGrpSpPr/>
          <p:nvPr/>
        </p:nvGrpSpPr>
        <p:grpSpPr bwMode="auto">
          <a:xfrm>
            <a:off x="2284648" y="1261822"/>
            <a:ext cx="3524313" cy="1763634"/>
            <a:chOff x="1862" y="874"/>
            <a:chExt cx="1874" cy="1364"/>
          </a:xfrm>
        </p:grpSpPr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1862" y="1360"/>
              <a:ext cx="644" cy="30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CC99FF"/>
                </a:buClr>
                <a:buFont typeface="Monotype Sorts" pitchFamily="2" charset="2"/>
                <a:buNone/>
                <a:defRPr/>
              </a:pPr>
              <a:r>
                <a:rPr kumimoji="1"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基本类型</a:t>
              </a:r>
              <a:endParaRPr kumimoji="1"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2687" y="874"/>
              <a:ext cx="597" cy="30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CC99FF"/>
                </a:buClr>
                <a:buFont typeface="Monotype Sorts" pitchFamily="2" charset="2"/>
                <a:buNone/>
                <a:defRPr/>
              </a:pPr>
              <a:r>
                <a:rPr kumimoji="1"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整型 </a:t>
              </a:r>
              <a:r>
                <a:rPr kumimoji="1" lang="en-US" altLang="zh-CN" sz="2000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endPara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 Box 37"/>
            <p:cNvSpPr txBox="1">
              <a:spLocks noChangeArrowheads="1"/>
            </p:cNvSpPr>
            <p:nvPr/>
          </p:nvSpPr>
          <p:spPr bwMode="auto">
            <a:xfrm>
              <a:off x="2688" y="1210"/>
              <a:ext cx="843" cy="30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CC99FF"/>
                </a:buClr>
                <a:buFont typeface="Monotype Sorts" pitchFamily="2" charset="2"/>
                <a:buNone/>
                <a:defRPr/>
              </a:pPr>
              <a:r>
                <a:rPr kumimoji="1"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字符型 </a:t>
              </a:r>
              <a:r>
                <a:rPr kumimoji="1"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char</a:t>
              </a:r>
              <a:endPara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2683" y="1929"/>
              <a:ext cx="1053" cy="30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CC99FF"/>
                </a:buClr>
                <a:buFont typeface="Monotype Sorts" pitchFamily="2" charset="2"/>
                <a:buNone/>
                <a:defRPr/>
              </a:pPr>
              <a:r>
                <a:rPr kumimoji="1"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实型（浮点型）</a:t>
              </a:r>
              <a:endParaRPr kumimoji="1"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AutoShape 39"/>
            <p:cNvSpPr/>
            <p:nvPr/>
          </p:nvSpPr>
          <p:spPr bwMode="auto">
            <a:xfrm>
              <a:off x="2496" y="960"/>
              <a:ext cx="192" cy="1124"/>
            </a:xfrm>
            <a:prstGeom prst="leftBrace">
              <a:avLst>
                <a:gd name="adj1" fmla="val 3125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40"/>
          <p:cNvGrpSpPr/>
          <p:nvPr/>
        </p:nvGrpSpPr>
        <p:grpSpPr bwMode="auto">
          <a:xfrm>
            <a:off x="5808961" y="2253675"/>
            <a:ext cx="2898064" cy="1175325"/>
            <a:chOff x="3659" y="1239"/>
            <a:chExt cx="1541" cy="909"/>
          </a:xfrm>
        </p:grpSpPr>
        <p:sp>
          <p:nvSpPr>
            <p:cNvPr id="17" name="Text Box 41"/>
            <p:cNvSpPr txBox="1">
              <a:spLocks noChangeArrowheads="1"/>
            </p:cNvSpPr>
            <p:nvPr/>
          </p:nvSpPr>
          <p:spPr bwMode="auto">
            <a:xfrm>
              <a:off x="3815" y="1239"/>
              <a:ext cx="1289" cy="28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rgbClr val="CC99FF"/>
                </a:buClr>
                <a:buFont typeface="Monotype Sorts" pitchFamily="2" charset="2"/>
                <a:buNone/>
                <a:defRPr/>
              </a:pPr>
              <a:r>
                <a:rPr kumimoji="1"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单精度实型 </a:t>
              </a:r>
              <a:r>
                <a:rPr kumimoji="1"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float</a:t>
              </a:r>
              <a:endPara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 Box 42"/>
            <p:cNvSpPr txBox="1">
              <a:spLocks noChangeArrowheads="1"/>
            </p:cNvSpPr>
            <p:nvPr/>
          </p:nvSpPr>
          <p:spPr bwMode="auto">
            <a:xfrm>
              <a:off x="3815" y="1862"/>
              <a:ext cx="1385" cy="28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rgbClr val="CC99FF"/>
                </a:buClr>
                <a:buFont typeface="Monotype Sorts" pitchFamily="2" charset="2"/>
                <a:buNone/>
                <a:defRPr/>
              </a:pPr>
              <a:r>
                <a:rPr kumimoji="1"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双精度实型 </a:t>
              </a:r>
              <a:r>
                <a:rPr kumimoji="1"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double</a:t>
              </a:r>
              <a:endPara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AutoShape 43"/>
            <p:cNvSpPr/>
            <p:nvPr/>
          </p:nvSpPr>
          <p:spPr bwMode="auto">
            <a:xfrm>
              <a:off x="3659" y="1333"/>
              <a:ext cx="192" cy="672"/>
            </a:xfrm>
            <a:prstGeom prst="leftBrace">
              <a:avLst>
                <a:gd name="adj1" fmla="val 21211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Text Box 37"/>
          <p:cNvSpPr txBox="1">
            <a:spLocks noChangeArrowheads="1"/>
          </p:cNvSpPr>
          <p:nvPr/>
        </p:nvSpPr>
        <p:spPr bwMode="auto">
          <a:xfrm>
            <a:off x="3836173" y="2163323"/>
            <a:ext cx="1733167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CC99FF"/>
              </a:buClr>
              <a:buFont typeface="Monotype Sorts" pitchFamily="2" charset="2"/>
              <a:buNone/>
              <a:defRPr/>
            </a:pPr>
            <a:r>
              <a:rPr kumimoji="1"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布尔型 </a:t>
            </a:r>
            <a:r>
              <a:rPr kumimoji="1"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_Bool</a:t>
            </a:r>
            <a:endParaRPr kumimoji="1"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类型说明符</a:t>
            </a:r>
            <a:endParaRPr lang="en-US" altLang="zh-CN" dirty="0"/>
          </a:p>
          <a:p>
            <a:pPr lvl="1"/>
            <a:r>
              <a:rPr lang="en-US" altLang="zh-CN" dirty="0"/>
              <a:t>signed</a:t>
            </a:r>
            <a:r>
              <a:rPr lang="zh-CN" altLang="en-US" dirty="0"/>
              <a:t>，</a:t>
            </a:r>
            <a:r>
              <a:rPr lang="en-US" altLang="zh-CN" dirty="0"/>
              <a:t>unsigned</a:t>
            </a:r>
            <a:r>
              <a:rPr lang="zh-CN" altLang="en-US" dirty="0"/>
              <a:t>，</a:t>
            </a:r>
            <a:r>
              <a:rPr lang="en-US" altLang="zh-CN" dirty="0"/>
              <a:t>short</a:t>
            </a:r>
            <a:r>
              <a:rPr lang="zh-CN" altLang="en-US" dirty="0"/>
              <a:t>，</a:t>
            </a:r>
            <a:r>
              <a:rPr lang="en-US" altLang="zh-CN" dirty="0"/>
              <a:t>long</a:t>
            </a:r>
            <a:r>
              <a:rPr lang="zh-CN" altLang="en-US" dirty="0"/>
              <a:t> ，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endParaRPr lang="en-US" altLang="zh-CN" dirty="0"/>
          </a:p>
          <a:p>
            <a:r>
              <a:rPr lang="zh-CN" altLang="en-US" dirty="0"/>
              <a:t>整型数据分类，括号内为默认设置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：分类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8870-83B1-4D18-B761-96674187A5C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946886" y="4345897"/>
            <a:ext cx="746015" cy="43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整型</a:t>
            </a:r>
            <a:endParaRPr kumimoji="1"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AutoShape 5"/>
          <p:cNvSpPr/>
          <p:nvPr/>
        </p:nvSpPr>
        <p:spPr bwMode="auto">
          <a:xfrm>
            <a:off x="1732064" y="2926080"/>
            <a:ext cx="457200" cy="3328416"/>
          </a:xfrm>
          <a:prstGeom prst="leftBrace">
            <a:avLst>
              <a:gd name="adj1" fmla="val 35534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152629" y="2776140"/>
            <a:ext cx="2156657" cy="357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有符号基本整型</a:t>
            </a:r>
            <a:endParaRPr kumimoji="1"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有符号短整型</a:t>
            </a:r>
            <a:endParaRPr kumimoji="1"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有符号长整型</a:t>
            </a:r>
            <a:endParaRPr kumimoji="1" lang="en-US" altLang="zh-CN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有符号长长整型</a:t>
            </a:r>
            <a:endParaRPr kumimoji="1"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无符号基本整型</a:t>
            </a:r>
            <a:endParaRPr kumimoji="1"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无符号短整型</a:t>
            </a:r>
            <a:endParaRPr kumimoji="1"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无符号长整型</a:t>
            </a:r>
            <a:endParaRPr kumimoji="1" lang="en-US" altLang="zh-CN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None/>
            </a:pP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无符号长长整型</a:t>
            </a:r>
            <a:endParaRPr kumimoji="1"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4434095" y="2776140"/>
            <a:ext cx="4709905" cy="357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200" b="0" dirty="0">
                <a:latin typeface="+mn-lt"/>
                <a:ea typeface="楷体_GB2312" pitchFamily="49" charset="-122"/>
              </a:rPr>
              <a:t>(signed) </a:t>
            </a:r>
            <a:r>
              <a:rPr kumimoji="1" lang="en-US" altLang="zh-CN" sz="2200" b="0" dirty="0" err="1">
                <a:latin typeface="+mn-lt"/>
                <a:ea typeface="楷体_GB2312" pitchFamily="49" charset="-122"/>
              </a:rPr>
              <a:t>int</a:t>
            </a:r>
            <a:r>
              <a:rPr kumimoji="1" lang="en-US" altLang="zh-CN" sz="2200" b="0" dirty="0">
                <a:latin typeface="+mn-lt"/>
                <a:ea typeface="楷体_GB2312" pitchFamily="49" charset="-122"/>
              </a:rPr>
              <a:t> </a:t>
            </a:r>
            <a:endParaRPr kumimoji="1" lang="en-US" altLang="zh-CN" sz="2200" b="0" dirty="0">
              <a:latin typeface="+mn-lt"/>
              <a:ea typeface="楷体_GB2312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200" b="0" dirty="0">
                <a:latin typeface="+mn-lt"/>
                <a:ea typeface="楷体_GB2312" pitchFamily="49" charset="-122"/>
              </a:rPr>
              <a:t>(signed) short (</a:t>
            </a:r>
            <a:r>
              <a:rPr kumimoji="1" lang="en-US" altLang="zh-CN" sz="2200" b="0" dirty="0" err="1">
                <a:latin typeface="+mn-lt"/>
                <a:ea typeface="楷体_GB2312" pitchFamily="49" charset="-122"/>
              </a:rPr>
              <a:t>int</a:t>
            </a:r>
            <a:r>
              <a:rPr kumimoji="1" lang="en-US" altLang="zh-CN" sz="2200" b="0" dirty="0">
                <a:latin typeface="+mn-lt"/>
                <a:ea typeface="楷体_GB2312" pitchFamily="49" charset="-122"/>
              </a:rPr>
              <a:t>)</a:t>
            </a:r>
            <a:endParaRPr kumimoji="1" lang="en-US" altLang="zh-CN" sz="2200" b="0" dirty="0">
              <a:latin typeface="+mn-lt"/>
              <a:ea typeface="楷体_GB2312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200" b="0" dirty="0">
                <a:latin typeface="+mn-lt"/>
                <a:ea typeface="楷体_GB2312" pitchFamily="49" charset="-122"/>
              </a:rPr>
              <a:t>(signed) long (</a:t>
            </a:r>
            <a:r>
              <a:rPr kumimoji="1" lang="en-US" altLang="zh-CN" sz="2200" b="0" dirty="0" err="1">
                <a:latin typeface="+mn-lt"/>
                <a:ea typeface="楷体_GB2312" pitchFamily="49" charset="-122"/>
              </a:rPr>
              <a:t>int</a:t>
            </a:r>
            <a:r>
              <a:rPr kumimoji="1" lang="en-US" altLang="zh-CN" sz="2200" b="0" dirty="0">
                <a:latin typeface="+mn-lt"/>
                <a:ea typeface="楷体_GB2312" pitchFamily="49" charset="-122"/>
              </a:rPr>
              <a:t>)</a:t>
            </a:r>
            <a:r>
              <a:rPr kumimoji="1" lang="zh-CN" altLang="en-US" sz="2200" b="0" dirty="0">
                <a:latin typeface="+mn-lt"/>
                <a:ea typeface="楷体_GB2312" pitchFamily="49" charset="-122"/>
              </a:rPr>
              <a:t> </a:t>
            </a:r>
            <a:endParaRPr kumimoji="1" lang="en-US" altLang="zh-CN" sz="2200" b="0" dirty="0">
              <a:latin typeface="+mn-lt"/>
              <a:ea typeface="楷体_GB2312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200" dirty="0">
                <a:latin typeface="+mn-lt"/>
                <a:ea typeface="楷体_GB2312" pitchFamily="49" charset="-122"/>
              </a:rPr>
              <a:t>(signed) long long</a:t>
            </a:r>
            <a:r>
              <a:rPr kumimoji="1" lang="zh-CN" altLang="en-US" sz="2200" dirty="0">
                <a:latin typeface="+mn-lt"/>
                <a:ea typeface="楷体_GB2312" pitchFamily="49" charset="-122"/>
              </a:rPr>
              <a:t> </a:t>
            </a:r>
            <a:r>
              <a:rPr kumimoji="1" lang="en-US" altLang="zh-CN" sz="2200" dirty="0">
                <a:latin typeface="+mn-lt"/>
                <a:ea typeface="楷体_GB2312" pitchFamily="49" charset="-122"/>
              </a:rPr>
              <a:t>(</a:t>
            </a:r>
            <a:r>
              <a:rPr kumimoji="1" lang="en-US" altLang="zh-CN" sz="2200" dirty="0" err="1">
                <a:latin typeface="+mn-lt"/>
                <a:ea typeface="楷体_GB2312" pitchFamily="49" charset="-122"/>
              </a:rPr>
              <a:t>int</a:t>
            </a:r>
            <a:r>
              <a:rPr kumimoji="1" lang="en-US" altLang="zh-CN" sz="2200" dirty="0">
                <a:latin typeface="+mn-lt"/>
                <a:ea typeface="楷体_GB2312" pitchFamily="49" charset="-122"/>
              </a:rPr>
              <a:t>)</a:t>
            </a:r>
            <a:r>
              <a:rPr kumimoji="1" lang="zh-CN" altLang="en-US" sz="2200" dirty="0">
                <a:latin typeface="+mn-lt"/>
                <a:ea typeface="楷体_GB2312" pitchFamily="49" charset="-122"/>
              </a:rPr>
              <a:t>    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楷体_GB2312" pitchFamily="49" charset="-122"/>
              </a:rPr>
              <a:t>//C99</a:t>
            </a:r>
            <a:r>
              <a:rPr kumimoji="1" lang="zh-CN" altLang="en-US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楷体_GB2312" pitchFamily="49" charset="-122"/>
              </a:rPr>
              <a:t>新增</a:t>
            </a:r>
            <a:endParaRPr kumimoji="1" lang="en-US" altLang="zh-CN" sz="2200" b="0" dirty="0">
              <a:solidFill>
                <a:schemeClr val="accent6">
                  <a:lumMod val="75000"/>
                </a:schemeClr>
              </a:solidFill>
              <a:latin typeface="+mn-lt"/>
              <a:ea typeface="楷体_GB2312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200" b="0" dirty="0">
                <a:latin typeface="+mn-lt"/>
                <a:ea typeface="楷体_GB2312" pitchFamily="49" charset="-122"/>
              </a:rPr>
              <a:t>unsigned </a:t>
            </a:r>
            <a:r>
              <a:rPr kumimoji="1" lang="en-US" altLang="zh-CN" sz="2200" b="0" dirty="0" err="1">
                <a:latin typeface="+mn-lt"/>
                <a:ea typeface="楷体_GB2312" pitchFamily="49" charset="-122"/>
              </a:rPr>
              <a:t>int</a:t>
            </a:r>
            <a:endParaRPr kumimoji="1" lang="en-US" altLang="zh-CN" sz="2200" b="0" dirty="0">
              <a:latin typeface="+mn-lt"/>
              <a:ea typeface="楷体_GB2312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200" b="0" dirty="0">
                <a:latin typeface="+mn-lt"/>
                <a:ea typeface="楷体_GB2312" pitchFamily="49" charset="-122"/>
              </a:rPr>
              <a:t>unsigned short (</a:t>
            </a:r>
            <a:r>
              <a:rPr kumimoji="1" lang="en-US" altLang="zh-CN" sz="2200" b="0" dirty="0" err="1">
                <a:latin typeface="+mn-lt"/>
                <a:ea typeface="楷体_GB2312" pitchFamily="49" charset="-122"/>
              </a:rPr>
              <a:t>int</a:t>
            </a:r>
            <a:r>
              <a:rPr kumimoji="1" lang="en-US" altLang="zh-CN" sz="2200" b="0" dirty="0">
                <a:latin typeface="+mn-lt"/>
                <a:ea typeface="楷体_GB2312" pitchFamily="49" charset="-122"/>
              </a:rPr>
              <a:t>)</a:t>
            </a:r>
            <a:endParaRPr kumimoji="1" lang="en-US" altLang="zh-CN" sz="2200" b="0" dirty="0">
              <a:latin typeface="+mn-lt"/>
              <a:ea typeface="楷体_GB2312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200" b="0" dirty="0">
                <a:latin typeface="+mn-lt"/>
                <a:ea typeface="楷体_GB2312" pitchFamily="49" charset="-122"/>
              </a:rPr>
              <a:t>unsigned long (</a:t>
            </a:r>
            <a:r>
              <a:rPr kumimoji="1" lang="en-US" altLang="zh-CN" sz="2200" b="0" dirty="0" err="1">
                <a:latin typeface="+mn-lt"/>
                <a:ea typeface="楷体_GB2312" pitchFamily="49" charset="-122"/>
              </a:rPr>
              <a:t>int</a:t>
            </a:r>
            <a:r>
              <a:rPr kumimoji="1" lang="en-US" altLang="zh-CN" sz="2200" b="0" dirty="0">
                <a:latin typeface="+mn-lt"/>
                <a:ea typeface="楷体_GB2312" pitchFamily="49" charset="-122"/>
              </a:rPr>
              <a:t>)</a:t>
            </a:r>
            <a:endParaRPr kumimoji="1" lang="en-US" altLang="zh-CN" sz="2200" b="0" dirty="0">
              <a:latin typeface="+mn-lt"/>
              <a:ea typeface="楷体_GB2312" pitchFamily="49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200" dirty="0">
                <a:latin typeface="+mn-lt"/>
                <a:ea typeface="楷体_GB2312" pitchFamily="49" charset="-122"/>
              </a:rPr>
              <a:t>unsigned long</a:t>
            </a:r>
            <a:r>
              <a:rPr kumimoji="1" lang="zh-CN" altLang="en-US" sz="2200" dirty="0">
                <a:latin typeface="+mn-lt"/>
                <a:ea typeface="楷体_GB2312" pitchFamily="49" charset="-122"/>
              </a:rPr>
              <a:t> </a:t>
            </a:r>
            <a:r>
              <a:rPr kumimoji="1" lang="en-US" altLang="zh-CN" sz="2200" dirty="0">
                <a:latin typeface="+mn-lt"/>
                <a:ea typeface="楷体_GB2312" pitchFamily="49" charset="-122"/>
              </a:rPr>
              <a:t>long (</a:t>
            </a:r>
            <a:r>
              <a:rPr kumimoji="1" lang="en-US" altLang="zh-CN" sz="2200" dirty="0" err="1">
                <a:latin typeface="+mn-lt"/>
                <a:ea typeface="楷体_GB2312" pitchFamily="49" charset="-122"/>
              </a:rPr>
              <a:t>int</a:t>
            </a:r>
            <a:r>
              <a:rPr kumimoji="1" lang="en-US" altLang="zh-CN" sz="2200" dirty="0">
                <a:latin typeface="+mn-lt"/>
                <a:ea typeface="楷体_GB2312" pitchFamily="49" charset="-122"/>
              </a:rPr>
              <a:t>) </a:t>
            </a:r>
            <a:r>
              <a:rPr kumimoji="1" lang="zh-CN" altLang="en-US" sz="2200" dirty="0">
                <a:latin typeface="+mn-lt"/>
                <a:ea typeface="楷体_GB2312" pitchFamily="49" charset="-122"/>
              </a:rPr>
              <a:t> 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楷体_GB2312" pitchFamily="49" charset="-122"/>
              </a:rPr>
              <a:t>//C99</a:t>
            </a:r>
            <a:r>
              <a:rPr kumimoji="1" lang="zh-CN" altLang="en-US" sz="2200" dirty="0">
                <a:solidFill>
                  <a:schemeClr val="accent6">
                    <a:lumMod val="75000"/>
                  </a:schemeClr>
                </a:solidFill>
                <a:latin typeface="+mn-lt"/>
                <a:ea typeface="楷体_GB2312" pitchFamily="49" charset="-122"/>
              </a:rPr>
              <a:t>新增</a:t>
            </a:r>
            <a:endParaRPr kumimoji="1" lang="en-US" altLang="zh-CN" sz="2200" dirty="0">
              <a:solidFill>
                <a:schemeClr val="accent6">
                  <a:lumMod val="75000"/>
                </a:schemeClr>
              </a:solidFill>
              <a:latin typeface="+mn-lt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课程群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DA93E-AD63-4973-AF62-66596E9938F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909568" y="2197237"/>
            <a:ext cx="4461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加群请改昵称：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班级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" y="1878004"/>
            <a:ext cx="3393878" cy="338230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09568" y="4199098"/>
            <a:ext cx="41857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非特殊情况，不在微信群答疑</a:t>
            </a:r>
            <a:endParaRPr lang="en-US" altLang="zh-CN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提倡面对面交流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数据在计算机中是采用二进制形式描述，</a:t>
            </a:r>
            <a:r>
              <a:rPr lang="zh-CN" altLang="en-US" dirty="0">
                <a:solidFill>
                  <a:srgbClr val="C00000"/>
                </a:solidFill>
              </a:rPr>
              <a:t>所占字节数、有无符号位决定取值范围</a:t>
            </a:r>
            <a:endParaRPr lang="en-US" altLang="zh-CN" dirty="0"/>
          </a:p>
          <a:p>
            <a:r>
              <a:rPr lang="zh-CN" altLang="en-US" dirty="0"/>
              <a:t>对于有符号数据，最高位预留作符号位，其余各位为数值本身的绝对值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：原码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7F00-69B6-475A-8AE9-461373C43A0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2956027" y="3265919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0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0 0 0   0 0 0 0   0 0 0 0   1 0 1 0</a:t>
            </a:r>
            <a:endParaRPr lang="zh-CN" alt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877049" y="3265919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dirty="0"/>
              <a:t>10</a:t>
            </a:r>
            <a:r>
              <a:rPr lang="zh-CN" altLang="en-US" sz="2400" dirty="0"/>
              <a:t>：</a:t>
            </a:r>
            <a:endParaRPr lang="zh-CN" alt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2956027" y="3850902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 </a:t>
            </a:r>
            <a:r>
              <a:rPr lang="en-US" altLang="zh-CN" sz="2400" dirty="0">
                <a:solidFill>
                  <a:srgbClr val="FF2600"/>
                </a:solidFill>
              </a:rPr>
              <a:t>0 0 0   0 0 0 0   0 0 0 0   1 0 1 0</a:t>
            </a:r>
            <a:endParaRPr lang="zh-CN" alt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1782471" y="3850902"/>
            <a:ext cx="898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dirty="0"/>
              <a:t>-10</a:t>
            </a:r>
            <a:r>
              <a:rPr lang="zh-CN" altLang="en-US" sz="2400" dirty="0"/>
              <a:t>：</a:t>
            </a:r>
            <a:endParaRPr lang="zh-CN" alt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956027" y="4435885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0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1 1 1   1 1 1 1   1 1 1 1   1 1 1 1</a:t>
            </a:r>
            <a:endParaRPr lang="zh-CN" alt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410577" y="4435885"/>
            <a:ext cx="1269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dirty="0"/>
              <a:t>32767</a:t>
            </a:r>
            <a:r>
              <a:rPr lang="zh-CN" altLang="en-US" sz="2400" dirty="0"/>
              <a:t>：</a:t>
            </a:r>
            <a:endParaRPr lang="zh-CN" alt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2956027" y="5020868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 </a:t>
            </a:r>
            <a:r>
              <a:rPr lang="en-US" altLang="zh-CN" sz="2400" dirty="0">
                <a:solidFill>
                  <a:srgbClr val="FF2600"/>
                </a:solidFill>
              </a:rPr>
              <a:t>1 1 1   1 1 1 1   1 1 1 1   1 1 1 1</a:t>
            </a:r>
            <a:endParaRPr lang="zh-CN" alt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315998" y="5020868"/>
            <a:ext cx="1364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dirty="0"/>
              <a:t>-32767</a:t>
            </a:r>
            <a:r>
              <a:rPr lang="zh-CN" altLang="en-US" sz="2400" dirty="0"/>
              <a:t>：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0114" y="1329957"/>
            <a:ext cx="8403771" cy="4828695"/>
          </a:xfrm>
        </p:spPr>
        <p:txBody>
          <a:bodyPr/>
          <a:lstStyle/>
          <a:p>
            <a:r>
              <a:rPr lang="zh-CN" altLang="en-US" dirty="0"/>
              <a:t>数据在计算机中是采用二进制形式描述，</a:t>
            </a:r>
            <a:r>
              <a:rPr lang="zh-CN" altLang="en-US" dirty="0">
                <a:solidFill>
                  <a:srgbClr val="C00000"/>
                </a:solidFill>
              </a:rPr>
              <a:t>所占字节数、有无符号位决定取值范围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对于有符号数据，最高位预留作符号位，其余各位为数值本身的绝对值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提问：一字节（</a:t>
            </a:r>
            <a:r>
              <a:rPr lang="en-US" altLang="zh-CN" dirty="0"/>
              <a:t>8bits</a:t>
            </a:r>
            <a:r>
              <a:rPr lang="zh-CN" altLang="en-US" dirty="0"/>
              <a:t>），能表示多少个数</a:t>
            </a:r>
            <a:r>
              <a:rPr lang="en-US" altLang="zh-CN" dirty="0"/>
              <a:t>?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              最大值是多少？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              最小值是多少？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      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：原码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7F00-69B6-475A-8AE9-461373C43A02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计算机语言与程序设计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70561" y="5439154"/>
            <a:ext cx="6381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-127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+127</a:t>
            </a: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，一共是多少个数？？？</a:t>
            </a:r>
            <a:endParaRPr kumimoji="1"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26622" y="3785629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endParaRPr kumimoji="1"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31182" y="4316402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+127</a:t>
            </a:r>
            <a:endParaRPr kumimoji="1"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26622" y="4859591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-127</a:t>
            </a:r>
            <a:endParaRPr kumimoji="1"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8" grpId="0"/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在内存中的存放形式（</a:t>
            </a:r>
            <a:r>
              <a:rPr lang="zh-CN" altLang="en-US" b="1" dirty="0"/>
              <a:t>受到字节长度限制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数值是以</a:t>
            </a:r>
            <a:r>
              <a:rPr lang="zh-CN" altLang="en-US" b="1" dirty="0">
                <a:solidFill>
                  <a:srgbClr val="C00000"/>
                </a:solidFill>
              </a:rPr>
              <a:t>补码</a:t>
            </a:r>
            <a:r>
              <a:rPr lang="en-US" altLang="zh-CN" dirty="0"/>
              <a:t>(complement) </a:t>
            </a:r>
            <a:r>
              <a:rPr lang="zh-CN" altLang="en-US" dirty="0"/>
              <a:t>表示的</a:t>
            </a:r>
            <a:endParaRPr lang="en-US" altLang="zh-CN" dirty="0"/>
          </a:p>
          <a:p>
            <a:r>
              <a:rPr lang="zh-CN" altLang="en-US" dirty="0"/>
              <a:t>补码规则</a:t>
            </a:r>
            <a:endParaRPr lang="en-US" altLang="zh-CN" dirty="0"/>
          </a:p>
          <a:p>
            <a:pPr lvl="1"/>
            <a:r>
              <a:rPr lang="zh-CN" altLang="en-US" dirty="0"/>
              <a:t>正数：与原码相同</a:t>
            </a:r>
            <a:endParaRPr lang="en-US" altLang="zh-CN" dirty="0"/>
          </a:p>
          <a:p>
            <a:pPr lvl="1"/>
            <a:r>
              <a:rPr lang="zh-CN" altLang="en-US" dirty="0"/>
              <a:t>负数：除符号位外所有位取反，然后加</a:t>
            </a:r>
            <a:r>
              <a:rPr lang="en-US" altLang="zh-CN" dirty="0"/>
              <a:t>1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：补码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7F00-69B6-475A-8AE9-461373C43A0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4332452" y="3684405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0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0 0 0   0 0 0 0   0 0 0 0   1 0 1 0</a:t>
            </a:r>
            <a:endParaRPr lang="zh-CN" alt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2965179" y="3655377"/>
            <a:ext cx="1301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10</a:t>
            </a:r>
            <a:r>
              <a:rPr lang="zh-CN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400" dirty="0"/>
              <a:t>：</a:t>
            </a:r>
            <a:endParaRPr lang="zh-CN" alt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4332452" y="4791902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 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en-US" altLang="zh-CN" sz="2400" dirty="0">
                <a:solidFill>
                  <a:srgbClr val="FF2600"/>
                </a:solidFill>
              </a:rPr>
              <a:t> 1 1   1 1 1 1   1 1 1 1   0 1 1 0</a:t>
            </a:r>
            <a:endParaRPr lang="zh-CN" alt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2978003" y="4762874"/>
            <a:ext cx="1289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(-10)</a:t>
            </a:r>
            <a:r>
              <a:rPr lang="zh-CN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400" dirty="0"/>
              <a:t>：</a:t>
            </a:r>
            <a:endParaRPr lang="zh-CN" alt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4332452" y="4269388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 </a:t>
            </a:r>
            <a:r>
              <a:rPr lang="en-US" altLang="zh-CN" sz="2400" dirty="0">
                <a:solidFill>
                  <a:srgbClr val="FF2600"/>
                </a:solidFill>
              </a:rPr>
              <a:t>0 0 0   0 0 0 0   0 0 0 0   1 0 1 0</a:t>
            </a:r>
            <a:endParaRPr lang="zh-CN" alt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2978003" y="4240360"/>
            <a:ext cx="1289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(-10)</a:t>
            </a:r>
            <a:r>
              <a:rPr lang="zh-CN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sz="2400" dirty="0"/>
              <a:t>：</a:t>
            </a:r>
            <a:endParaRPr lang="zh-CN" altLang="en-US" sz="2400" dirty="0"/>
          </a:p>
        </p:txBody>
      </p:sp>
      <p:sp>
        <p:nvSpPr>
          <p:cNvPr id="14" name="Rectangle 24"/>
          <p:cNvSpPr/>
          <p:nvPr/>
        </p:nvSpPr>
        <p:spPr>
          <a:xfrm>
            <a:off x="374417" y="3686154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字节为例：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4"/>
          <p:cNvSpPr/>
          <p:nvPr/>
        </p:nvSpPr>
        <p:spPr>
          <a:xfrm>
            <a:off x="374417" y="5309677"/>
            <a:ext cx="162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字节为例：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7"/>
          <p:cNvSpPr/>
          <p:nvPr/>
        </p:nvSpPr>
        <p:spPr>
          <a:xfrm>
            <a:off x="864750" y="5766821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 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en-US" altLang="zh-CN" sz="2400" dirty="0">
                <a:solidFill>
                  <a:srgbClr val="FF2600"/>
                </a:solidFill>
              </a:rPr>
              <a:t> 1 1   1 1 1 1   1 1 1 1   1 1 1 1</a:t>
            </a:r>
            <a:endParaRPr lang="zh-CN" altLang="en-US" sz="2400" dirty="0"/>
          </a:p>
        </p:txBody>
      </p:sp>
      <p:sp>
        <p:nvSpPr>
          <p:cNvPr id="17" name="Rectangle 27"/>
          <p:cNvSpPr/>
          <p:nvPr/>
        </p:nvSpPr>
        <p:spPr>
          <a:xfrm>
            <a:off x="4931638" y="5766821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en-US" altLang="zh-CN" sz="2400" dirty="0">
                <a:solidFill>
                  <a:srgbClr val="FF2600"/>
                </a:solidFill>
              </a:rPr>
              <a:t> 1 1   1 1 1 1   1 1 1 1   0 1 1 0</a:t>
            </a:r>
            <a:endParaRPr lang="zh-CN" altLang="en-US" sz="2400" dirty="0"/>
          </a:p>
        </p:txBody>
      </p:sp>
      <p:sp>
        <p:nvSpPr>
          <p:cNvPr id="18" name="Rectangle 28"/>
          <p:cNvSpPr/>
          <p:nvPr/>
        </p:nvSpPr>
        <p:spPr>
          <a:xfrm>
            <a:off x="-28511" y="5736043"/>
            <a:ext cx="1289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(-10)</a:t>
            </a:r>
            <a:r>
              <a:rPr lang="zh-CN" altLang="en-US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400" dirty="0"/>
              <a:t>：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补码的好处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符号位和数值域统一处理</a:t>
            </a:r>
            <a:endParaRPr lang="zh-CN" altLang="en-US" b="1" dirty="0">
              <a:solidFill>
                <a:srgbClr val="C00000"/>
              </a:solidFill>
            </a:endParaRP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加法和减法统一处理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补码和原码相互转换，运算相同</a:t>
            </a:r>
            <a:endParaRPr lang="en-US" altLang="zh-CN" dirty="0"/>
          </a:p>
          <a:p>
            <a:pPr lvl="1"/>
            <a:r>
              <a:rPr lang="zh-CN" altLang="en-US" dirty="0"/>
              <a:t>零有唯一的编码</a:t>
            </a:r>
            <a:endParaRPr lang="en-US" altLang="zh-CN" dirty="0"/>
          </a:p>
          <a:p>
            <a:pPr lvl="1"/>
            <a:r>
              <a:rPr lang="zh-CN" altLang="en-US" dirty="0"/>
              <a:t>取值范围增加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：补码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C288F-B3D4-4387-BB83-095F44D5D96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284609" y="4142910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0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0 0 0   0 0 0 0   0 0 0 0   0 1 0 1</a:t>
            </a:r>
            <a:endParaRPr lang="zh-CN" alt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4284609" y="4810354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1 1 1   1 1 1 1   1 1 1 1   1 1 0 1</a:t>
            </a:r>
            <a:endParaRPr lang="zh-CN" alt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4284609" y="5446672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0 </a:t>
            </a:r>
            <a:r>
              <a:rPr lang="en-US" altLang="zh-CN" sz="2400" dirty="0">
                <a:solidFill>
                  <a:srgbClr val="FF2600"/>
                </a:solidFill>
              </a:rPr>
              <a:t>0 0 0   0 0 0 0   0 0 0 0   0 0 1 0</a:t>
            </a:r>
            <a:endParaRPr lang="zh-CN" alt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5827131" y="3427790"/>
            <a:ext cx="19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5 - 3 = 5 + (-3)</a:t>
            </a:r>
            <a:endParaRPr lang="zh-CN" alt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164570" y="4860551"/>
            <a:ext cx="4120039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的补码：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的原码除符号位取反加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4"/>
          <p:cNvSpPr/>
          <p:nvPr/>
        </p:nvSpPr>
        <p:spPr>
          <a:xfrm>
            <a:off x="2687697" y="4142910"/>
            <a:ext cx="1596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的补码：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4"/>
          <p:cNvSpPr/>
          <p:nvPr/>
        </p:nvSpPr>
        <p:spPr>
          <a:xfrm>
            <a:off x="2253284" y="542569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结果的补码：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补码的好处</a:t>
            </a:r>
            <a:endParaRPr lang="en-US" altLang="zh-CN" dirty="0"/>
          </a:p>
          <a:p>
            <a:pPr lvl="1"/>
            <a:r>
              <a:rPr lang="zh-CN" altLang="en-US" dirty="0"/>
              <a:t>符号位和数值域统一处理</a:t>
            </a:r>
            <a:endParaRPr lang="zh-CN" altLang="en-US" dirty="0"/>
          </a:p>
          <a:p>
            <a:pPr lvl="1"/>
            <a:r>
              <a:rPr lang="zh-CN" altLang="en-US" dirty="0"/>
              <a:t>加法和减法统一处理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补码和原码相互转换，运算相同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零有唯一的编码</a:t>
            </a:r>
            <a:endParaRPr lang="en-US" altLang="zh-CN" dirty="0"/>
          </a:p>
          <a:p>
            <a:pPr lvl="1"/>
            <a:r>
              <a:rPr lang="zh-CN" altLang="en-US" dirty="0"/>
              <a:t>取值范围增加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：补码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A817-7475-4D65-9825-818AEFF82DB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8" name="Rectangle 17"/>
          <p:cNvSpPr/>
          <p:nvPr/>
        </p:nvSpPr>
        <p:spPr>
          <a:xfrm>
            <a:off x="4433756" y="3935786"/>
            <a:ext cx="1439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微软雅黑" panose="020B0503020204020204" pitchFamily="34" charset="-122"/>
              </a:rPr>
              <a:t>-3</a:t>
            </a:r>
            <a:r>
              <a:rPr lang="zh-CN" altLang="en-US" sz="2400" dirty="0">
                <a:ea typeface="微软雅黑" panose="020B0503020204020204" pitchFamily="34" charset="-122"/>
              </a:rPr>
              <a:t>的原码</a:t>
            </a:r>
            <a:r>
              <a:rPr lang="en-US" altLang="zh-CN" sz="2400" dirty="0">
                <a:ea typeface="微软雅黑" panose="020B0503020204020204" pitchFamily="34" charset="-122"/>
              </a:rPr>
              <a:t>: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16350" y="4300736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0 0 0   0 0 0 0   0 0 0 0   0 1 1 1</a:t>
            </a:r>
            <a:endParaRPr lang="zh-CN" alt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216350" y="5559248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en-US" altLang="zh-CN" sz="2400" dirty="0">
                <a:solidFill>
                  <a:srgbClr val="FF2600"/>
                </a:solidFill>
              </a:rPr>
              <a:t> 1 1   1 1 1 1   1 1 1 1   1 0 0 1</a:t>
            </a:r>
            <a:endParaRPr lang="zh-CN" alt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433756" y="5164778"/>
            <a:ext cx="1374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微软雅黑" panose="020B0503020204020204" pitchFamily="34" charset="-122"/>
              </a:rPr>
              <a:t>-3</a:t>
            </a:r>
            <a:r>
              <a:rPr lang="zh-CN" altLang="en-US" sz="2400" dirty="0">
                <a:ea typeface="微软雅黑" panose="020B0503020204020204" pitchFamily="34" charset="-122"/>
              </a:rPr>
              <a:t>的补码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2670630" y="4513941"/>
            <a:ext cx="391885" cy="1422400"/>
          </a:xfrm>
          <a:prstGeom prst="curv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8270" y="5009140"/>
            <a:ext cx="1473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除符号位</a:t>
            </a:r>
            <a:b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按位取反加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7706253" y="4841612"/>
            <a:ext cx="1473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除符号位</a:t>
            </a:r>
            <a:b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按位取反加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16" name="Curved Right Arrow 15"/>
          <p:cNvSpPr/>
          <p:nvPr/>
        </p:nvSpPr>
        <p:spPr>
          <a:xfrm rot="10800000">
            <a:off x="7294281" y="4478044"/>
            <a:ext cx="391885" cy="1422400"/>
          </a:xfrm>
          <a:prstGeom prst="curv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补码的好处</a:t>
            </a:r>
            <a:endParaRPr lang="en-US" altLang="zh-CN" dirty="0"/>
          </a:p>
          <a:p>
            <a:pPr lvl="1"/>
            <a:r>
              <a:rPr lang="zh-CN" altLang="en-US" dirty="0"/>
              <a:t>符号位和数值域统一处理</a:t>
            </a:r>
            <a:endParaRPr lang="zh-CN" altLang="en-US" dirty="0"/>
          </a:p>
          <a:p>
            <a:pPr lvl="1"/>
            <a:r>
              <a:rPr lang="zh-CN" altLang="en-US" dirty="0"/>
              <a:t>加法和减法统一处理</a:t>
            </a:r>
            <a:endParaRPr lang="en-US" altLang="zh-CN" dirty="0"/>
          </a:p>
          <a:p>
            <a:pPr lvl="1"/>
            <a:r>
              <a:rPr lang="zh-CN" altLang="en-US" dirty="0"/>
              <a:t>补码和原码相互转换，运算相同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零有唯一的编码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取值范围增加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：补码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9A817-7475-4D65-9825-818AEFF82DB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8" name="Rectangle 17"/>
          <p:cNvSpPr/>
          <p:nvPr/>
        </p:nvSpPr>
        <p:spPr>
          <a:xfrm>
            <a:off x="5652955" y="3384246"/>
            <a:ext cx="1978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ea typeface="微软雅黑" panose="020B0503020204020204" pitchFamily="34" charset="-122"/>
              </a:rPr>
              <a:t>的唯一编码</a:t>
            </a:r>
            <a:r>
              <a:rPr lang="en-US" altLang="zh-CN" sz="2400" dirty="0">
                <a:ea typeface="微软雅黑" panose="020B0503020204020204" pitchFamily="34" charset="-122"/>
              </a:rPr>
              <a:t>: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35549" y="3981422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0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0 0 0   0 0 0 0   0 0 0 0   0 0 0 0</a:t>
            </a:r>
            <a:endParaRPr lang="zh-CN" alt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435549" y="5530215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0 0 0   0 0 0 0   0 0 0 0   0 0 0 0</a:t>
            </a:r>
            <a:endParaRPr lang="zh-CN" alt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5652955" y="4845465"/>
            <a:ext cx="1980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微软雅黑" panose="020B0503020204020204" pitchFamily="34" charset="-122"/>
              </a:rPr>
              <a:t>-32768</a:t>
            </a:r>
            <a:r>
              <a:rPr lang="zh-CN" altLang="en-US" sz="2400" dirty="0">
                <a:ea typeface="微软雅黑" panose="020B0503020204020204" pitchFamily="34" charset="-122"/>
              </a:rPr>
              <a:t>的编码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补码的好处</a:t>
            </a:r>
            <a:endParaRPr lang="en-US" altLang="zh-CN" dirty="0"/>
          </a:p>
          <a:p>
            <a:pPr lvl="1"/>
            <a:r>
              <a:rPr lang="zh-CN" altLang="en-US" dirty="0"/>
              <a:t>符号位和数值域统一处理</a:t>
            </a:r>
            <a:endParaRPr lang="zh-CN" altLang="en-US" dirty="0"/>
          </a:p>
          <a:p>
            <a:pPr lvl="1"/>
            <a:r>
              <a:rPr lang="zh-CN" altLang="en-US" dirty="0"/>
              <a:t>加法和减法统一处理</a:t>
            </a:r>
            <a:endParaRPr lang="en-US" altLang="zh-CN" dirty="0"/>
          </a:p>
          <a:p>
            <a:pPr lvl="1"/>
            <a:r>
              <a:rPr lang="zh-CN" altLang="en-US" dirty="0"/>
              <a:t>补码和原码相互转换，运算相同</a:t>
            </a:r>
            <a:endParaRPr lang="en-US" altLang="zh-CN" dirty="0"/>
          </a:p>
          <a:p>
            <a:pPr lvl="1"/>
            <a:r>
              <a:rPr lang="zh-CN" altLang="en-US" dirty="0"/>
              <a:t>零有唯一的编码</a:t>
            </a:r>
            <a:endParaRPr lang="en-US" altLang="zh-CN" dirty="0"/>
          </a:p>
          <a:p>
            <a:pPr lvl="1"/>
            <a:r>
              <a:rPr lang="zh-CN" altLang="en-US" dirty="0"/>
              <a:t>取值范围增加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：补码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EC8A-4915-409A-B038-89CD38FC942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458783" y="4288059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1 1 1   1 1 1 1   1 1 1 1   1 1 1 1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58783" y="4955503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0 0 0   0 0 0 0   0 0 0 0   0 0 0 1</a:t>
            </a:r>
            <a:endParaRPr lang="en-US" altLang="zh-CN" sz="2400" dirty="0">
              <a:solidFill>
                <a:srgbClr val="FF26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58783" y="5591821"/>
            <a:ext cx="4120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0 0 0   0 0 0 0   0 0 0 0   0 0 0 0</a:t>
            </a:r>
            <a:endParaRPr lang="en-US" altLang="zh-CN" sz="2400" dirty="0">
              <a:solidFill>
                <a:srgbClr val="FF26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30579" y="3476840"/>
            <a:ext cx="2948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-1 + (-32767) = -32768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：取值范围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3C335-7A88-4453-B73C-48146B56930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778450" y="1647378"/>
            <a:ext cx="727363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430" indent="-44323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>
                <a:latin typeface="+mn-lt"/>
              </a:rPr>
              <a:t>基本型</a:t>
            </a:r>
            <a:r>
              <a:rPr lang="en-US" altLang="zh-CN" sz="2600" dirty="0">
                <a:latin typeface="+mn-lt"/>
              </a:rPr>
              <a:t>(</a:t>
            </a:r>
            <a:r>
              <a:rPr lang="en-US" altLang="zh-CN" sz="2600" dirty="0" err="1">
                <a:latin typeface="+mn-lt"/>
              </a:rPr>
              <a:t>int</a:t>
            </a:r>
            <a:r>
              <a:rPr lang="en-US" altLang="zh-CN" sz="2600" dirty="0">
                <a:latin typeface="+mn-lt"/>
              </a:rPr>
              <a:t>)</a:t>
            </a:r>
            <a:r>
              <a:rPr lang="zh-CN" altLang="en-US" sz="2600" dirty="0">
                <a:latin typeface="+mn-lt"/>
              </a:rPr>
              <a:t>的最大值：</a:t>
            </a:r>
            <a:r>
              <a:rPr lang="en-US" altLang="zh-CN" sz="2600" dirty="0">
                <a:latin typeface="+mn-lt"/>
              </a:rPr>
              <a:t>127</a:t>
            </a:r>
            <a:endParaRPr lang="zh-CN" altLang="en-US" sz="2600" dirty="0">
              <a:latin typeface="+mn-lt"/>
            </a:endParaRPr>
          </a:p>
        </p:txBody>
      </p:sp>
      <p:sp>
        <p:nvSpPr>
          <p:cNvPr id="16" name="Rectangle 164"/>
          <p:cNvSpPr>
            <a:spLocks noChangeArrowheads="1"/>
          </p:cNvSpPr>
          <p:nvPr/>
        </p:nvSpPr>
        <p:spPr bwMode="auto">
          <a:xfrm>
            <a:off x="2778450" y="2774652"/>
            <a:ext cx="727363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600" b="0" dirty="0">
                <a:latin typeface="+mn-lt"/>
                <a:ea typeface="微软雅黑" panose="020B0503020204020204" pitchFamily="34" charset="-122"/>
              </a:rPr>
              <a:t>基本型</a:t>
            </a:r>
            <a:r>
              <a:rPr lang="en-US" altLang="zh-CN" sz="2600" b="0" dirty="0">
                <a:latin typeface="+mn-lt"/>
                <a:ea typeface="微软雅黑" panose="020B0503020204020204" pitchFamily="34" charset="-122"/>
              </a:rPr>
              <a:t>(</a:t>
            </a:r>
            <a:r>
              <a:rPr lang="en-US" altLang="zh-CN" sz="2600" b="0" dirty="0" err="1">
                <a:latin typeface="+mn-lt"/>
                <a:ea typeface="微软雅黑" panose="020B0503020204020204" pitchFamily="34" charset="-122"/>
              </a:rPr>
              <a:t>int</a:t>
            </a:r>
            <a:r>
              <a:rPr lang="en-US" altLang="zh-CN" sz="2600" b="0" dirty="0">
                <a:latin typeface="+mn-lt"/>
                <a:ea typeface="微软雅黑" panose="020B0503020204020204" pitchFamily="34" charset="-122"/>
              </a:rPr>
              <a:t>)</a:t>
            </a:r>
            <a:r>
              <a:rPr lang="zh-CN" altLang="en-US" sz="2600" b="0" dirty="0">
                <a:latin typeface="+mn-lt"/>
                <a:ea typeface="微软雅黑" panose="020B0503020204020204" pitchFamily="34" charset="-122"/>
              </a:rPr>
              <a:t>的最小值：</a:t>
            </a:r>
            <a:r>
              <a:rPr lang="en-US" altLang="zh-CN" sz="2600" b="0" dirty="0">
                <a:latin typeface="+mn-lt"/>
                <a:ea typeface="微软雅黑" panose="020B0503020204020204" pitchFamily="34" charset="-122"/>
              </a:rPr>
              <a:t>-128</a:t>
            </a:r>
            <a:endParaRPr lang="zh-CN" altLang="en-US" sz="2600" b="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" name="Rectangle 325"/>
          <p:cNvSpPr>
            <a:spLocks noChangeArrowheads="1"/>
          </p:cNvSpPr>
          <p:nvPr/>
        </p:nvSpPr>
        <p:spPr bwMode="auto">
          <a:xfrm>
            <a:off x="2778450" y="3901926"/>
            <a:ext cx="727363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600" b="0" dirty="0">
                <a:latin typeface="+mn-lt"/>
                <a:ea typeface="微软雅黑" panose="020B0503020204020204" pitchFamily="34" charset="-122"/>
              </a:rPr>
              <a:t>无符号基本型</a:t>
            </a:r>
            <a:r>
              <a:rPr lang="en-US" altLang="zh-CN" sz="2600" b="0" dirty="0">
                <a:latin typeface="+mn-lt"/>
                <a:ea typeface="微软雅黑" panose="020B0503020204020204" pitchFamily="34" charset="-122"/>
              </a:rPr>
              <a:t>(unsigned </a:t>
            </a:r>
            <a:r>
              <a:rPr lang="en-US" altLang="zh-CN" sz="2600" b="0" dirty="0" err="1">
                <a:latin typeface="+mn-lt"/>
                <a:ea typeface="微软雅黑" panose="020B0503020204020204" pitchFamily="34" charset="-122"/>
              </a:rPr>
              <a:t>int</a:t>
            </a:r>
            <a:r>
              <a:rPr lang="en-US" altLang="zh-CN" sz="2600" b="0" dirty="0">
                <a:latin typeface="+mn-lt"/>
                <a:ea typeface="微软雅黑" panose="020B0503020204020204" pitchFamily="34" charset="-122"/>
              </a:rPr>
              <a:t>)</a:t>
            </a:r>
            <a:r>
              <a:rPr lang="zh-CN" altLang="en-US" sz="2600" b="0" dirty="0">
                <a:latin typeface="+mn-lt"/>
                <a:ea typeface="微软雅黑" panose="020B0503020204020204" pitchFamily="34" charset="-122"/>
              </a:rPr>
              <a:t>的最大值：</a:t>
            </a:r>
            <a:r>
              <a:rPr lang="en-US" altLang="zh-CN" sz="2600" b="0" dirty="0">
                <a:latin typeface="+mn-lt"/>
                <a:ea typeface="微软雅黑" panose="020B0503020204020204" pitchFamily="34" charset="-122"/>
              </a:rPr>
              <a:t>255</a:t>
            </a:r>
            <a:endParaRPr lang="zh-CN" altLang="en-US" sz="2600" b="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6" name="Rectangle 406"/>
          <p:cNvSpPr>
            <a:spLocks noChangeArrowheads="1"/>
          </p:cNvSpPr>
          <p:nvPr/>
        </p:nvSpPr>
        <p:spPr bwMode="auto">
          <a:xfrm>
            <a:off x="2778450" y="5029200"/>
            <a:ext cx="727363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600" b="0" dirty="0">
                <a:latin typeface="+mn-lt"/>
                <a:ea typeface="微软雅黑" panose="020B0503020204020204" pitchFamily="34" charset="-122"/>
              </a:rPr>
              <a:t>无符号基本型</a:t>
            </a:r>
            <a:r>
              <a:rPr lang="en-US" altLang="zh-CN" sz="2600" b="0" dirty="0">
                <a:latin typeface="+mn-lt"/>
                <a:ea typeface="微软雅黑" panose="020B0503020204020204" pitchFamily="34" charset="-122"/>
              </a:rPr>
              <a:t>(unsigned </a:t>
            </a:r>
            <a:r>
              <a:rPr lang="en-US" altLang="zh-CN" sz="2600" b="0" dirty="0" err="1">
                <a:latin typeface="+mn-lt"/>
                <a:ea typeface="微软雅黑" panose="020B0503020204020204" pitchFamily="34" charset="-122"/>
              </a:rPr>
              <a:t>int</a:t>
            </a:r>
            <a:r>
              <a:rPr lang="en-US" altLang="zh-CN" sz="2600" b="0" dirty="0">
                <a:latin typeface="+mn-lt"/>
                <a:ea typeface="微软雅黑" panose="020B0503020204020204" pitchFamily="34" charset="-122"/>
              </a:rPr>
              <a:t>)</a:t>
            </a:r>
            <a:r>
              <a:rPr lang="zh-CN" altLang="en-US" sz="2600" b="0" dirty="0">
                <a:latin typeface="+mn-lt"/>
                <a:ea typeface="微软雅黑" panose="020B0503020204020204" pitchFamily="34" charset="-122"/>
              </a:rPr>
              <a:t>的最小值：</a:t>
            </a:r>
            <a:r>
              <a:rPr lang="en-US" altLang="zh-CN" sz="2600" b="0" dirty="0">
                <a:latin typeface="+mn-lt"/>
                <a:ea typeface="微软雅黑" panose="020B0503020204020204" pitchFamily="34" charset="-122"/>
              </a:rPr>
              <a:t>0</a:t>
            </a:r>
            <a:endParaRPr lang="zh-CN" altLang="en-US" sz="2600" b="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05636" y="2118388"/>
            <a:ext cx="2048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0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1 1 1   1 1 1 1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05636" y="3244452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0 0 0   0 0 0 0 </a:t>
            </a:r>
            <a:endParaRPr lang="en-US" altLang="zh-CN" sz="2400" dirty="0">
              <a:solidFill>
                <a:srgbClr val="FF26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05636" y="4370516"/>
            <a:ext cx="2048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1 1 1   1 1 1 1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05636" y="5496580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r>
              <a:rPr lang="en-US" altLang="zh-CN" sz="2400" dirty="0">
                <a:solidFill>
                  <a:srgbClr val="669D35"/>
                </a:solidFill>
              </a:rPr>
              <a:t> </a:t>
            </a:r>
            <a:r>
              <a:rPr lang="en-US" altLang="zh-CN" sz="2400" dirty="0">
                <a:solidFill>
                  <a:srgbClr val="FF2600"/>
                </a:solidFill>
              </a:rPr>
              <a:t>0 0 0   0 0 0 0 </a:t>
            </a:r>
            <a:endParaRPr lang="en-US" altLang="zh-CN" sz="2400" dirty="0">
              <a:solidFill>
                <a:srgbClr val="FF2600"/>
              </a:solidFill>
            </a:endParaRPr>
          </a:p>
        </p:txBody>
      </p:sp>
      <p:sp>
        <p:nvSpPr>
          <p:cNvPr id="14" name="Rectangle 26"/>
          <p:cNvSpPr/>
          <p:nvPr/>
        </p:nvSpPr>
        <p:spPr>
          <a:xfrm>
            <a:off x="183594" y="3116510"/>
            <a:ext cx="21165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ea typeface="微软雅黑" panose="020B0503020204020204" pitchFamily="34" charset="-122"/>
              </a:rPr>
              <a:t>如果整形</a:t>
            </a:r>
            <a:endParaRPr lang="en-US" altLang="zh-CN" sz="2800" b="1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C00000"/>
                </a:solidFill>
                <a:ea typeface="微软雅黑" panose="020B0503020204020204" pitchFamily="34" charset="-122"/>
              </a:rPr>
              <a:t>只占用</a:t>
            </a:r>
            <a:r>
              <a:rPr lang="en-US" altLang="zh-CN" sz="2800" b="1" dirty="0">
                <a:solidFill>
                  <a:srgbClr val="C00000"/>
                </a:solidFill>
                <a:ea typeface="微软雅黑" panose="020B0503020204020204" pitchFamily="34" charset="-122"/>
              </a:rPr>
              <a:t>1Byte</a:t>
            </a:r>
            <a:endParaRPr lang="en-US" altLang="zh-CN" sz="2800" b="1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AutoShape 27"/>
          <p:cNvSpPr/>
          <p:nvPr/>
        </p:nvSpPr>
        <p:spPr bwMode="auto">
          <a:xfrm>
            <a:off x="2300135" y="1690548"/>
            <a:ext cx="451353" cy="3806032"/>
          </a:xfrm>
          <a:prstGeom prst="leftBrace">
            <a:avLst>
              <a:gd name="adj1" fmla="val 76667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2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7371" y="1348269"/>
            <a:ext cx="8403771" cy="1394932"/>
          </a:xfrm>
        </p:spPr>
        <p:txBody>
          <a:bodyPr>
            <a:normAutofit/>
          </a:bodyPr>
          <a:lstStyle/>
          <a:p>
            <a:r>
              <a:rPr lang="en-US" altLang="zh-CN" dirty="0"/>
              <a:t>C99</a:t>
            </a:r>
            <a:r>
              <a:rPr lang="zh-CN" altLang="en-US" dirty="0"/>
              <a:t>中，整数类型具体字节数与编译器有关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sizeof</a:t>
            </a:r>
            <a:r>
              <a:rPr lang="en-US" altLang="zh-CN" dirty="0"/>
              <a:t>(</a:t>
            </a:r>
            <a:r>
              <a:rPr lang="en-US" altLang="zh-CN" i="1" dirty="0" err="1"/>
              <a:t>typename</a:t>
            </a:r>
            <a:r>
              <a:rPr lang="en-US" altLang="zh-CN" dirty="0"/>
              <a:t>)</a:t>
            </a:r>
            <a:r>
              <a:rPr lang="zh-CN" altLang="en-US" dirty="0"/>
              <a:t>获取字节数</a:t>
            </a:r>
            <a:r>
              <a:rPr lang="en-US" altLang="zh-CN" dirty="0"/>
              <a:t>:</a:t>
            </a:r>
            <a:r>
              <a:rPr lang="zh-CN" altLang="en-US" dirty="0"/>
              <a:t>，例如：</a:t>
            </a:r>
            <a:r>
              <a:rPr lang="en-US" altLang="zh-CN" dirty="0" err="1"/>
              <a:t>sizeof</a:t>
            </a:r>
            <a:r>
              <a:rPr lang="en-US" altLang="zh-CN" dirty="0"/>
              <a:t>(long</a:t>
            </a:r>
            <a:r>
              <a:rPr lang="zh-CN" altLang="en-US" dirty="0"/>
              <a:t> </a:t>
            </a:r>
            <a:r>
              <a:rPr lang="en-US" altLang="zh-CN" dirty="0"/>
              <a:t>long)</a:t>
            </a:r>
            <a:r>
              <a:rPr lang="zh-CN" altLang="en-US" u="sng" dirty="0"/>
              <a:t> </a:t>
            </a:r>
            <a:endParaRPr lang="en-US" altLang="zh-CN" sz="3200" dirty="0"/>
          </a:p>
          <a:p>
            <a:pPr lvl="1"/>
            <a:r>
              <a:rPr lang="en-GB" altLang="zh-CN" dirty="0" err="1"/>
              <a:t>sizeof</a:t>
            </a:r>
            <a:r>
              <a:rPr lang="en-US" altLang="zh-CN" dirty="0"/>
              <a:t>(</a:t>
            </a:r>
            <a:r>
              <a:rPr lang="en-GB" altLang="zh-CN" dirty="0"/>
              <a:t>short</a:t>
            </a:r>
            <a:r>
              <a:rPr lang="en-US" altLang="zh-CN" dirty="0"/>
              <a:t>)</a:t>
            </a:r>
            <a:r>
              <a:rPr lang="en-GB" altLang="zh-CN" dirty="0"/>
              <a:t> </a:t>
            </a:r>
            <a:r>
              <a:rPr lang="en-US" altLang="zh-CN" dirty="0"/>
              <a:t>≤</a:t>
            </a:r>
            <a:r>
              <a:rPr lang="en-GB" altLang="zh-CN" dirty="0"/>
              <a:t> </a:t>
            </a:r>
            <a:r>
              <a:rPr lang="en-GB" altLang="zh-CN" dirty="0" err="1"/>
              <a:t>sizeof</a:t>
            </a:r>
            <a:r>
              <a:rPr lang="en-US" altLang="zh-CN" dirty="0"/>
              <a:t>(</a:t>
            </a:r>
            <a:r>
              <a:rPr lang="en-GB" altLang="zh-CN" dirty="0" err="1"/>
              <a:t>int</a:t>
            </a:r>
            <a:r>
              <a:rPr lang="en-US" altLang="zh-CN" dirty="0"/>
              <a:t>)</a:t>
            </a:r>
            <a:r>
              <a:rPr lang="en-GB" altLang="zh-CN" dirty="0"/>
              <a:t> </a:t>
            </a:r>
            <a:r>
              <a:rPr lang="en-US" altLang="zh-CN" dirty="0"/>
              <a:t>≤</a:t>
            </a:r>
            <a:r>
              <a:rPr lang="en-GB" altLang="zh-CN" dirty="0"/>
              <a:t> </a:t>
            </a:r>
            <a:r>
              <a:rPr lang="en-GB" altLang="zh-CN" dirty="0" err="1"/>
              <a:t>sizeof</a:t>
            </a:r>
            <a:r>
              <a:rPr lang="en-US" altLang="zh-CN" dirty="0"/>
              <a:t>(</a:t>
            </a:r>
            <a:r>
              <a:rPr lang="en-GB" altLang="zh-CN" dirty="0"/>
              <a:t>long</a:t>
            </a:r>
            <a:r>
              <a:rPr lang="en-US" altLang="zh-CN" dirty="0"/>
              <a:t>)</a:t>
            </a:r>
            <a:r>
              <a:rPr lang="en-GB" altLang="zh-CN" dirty="0"/>
              <a:t> </a:t>
            </a:r>
            <a:r>
              <a:rPr lang="en-US" altLang="zh-CN" dirty="0"/>
              <a:t>≤</a:t>
            </a:r>
            <a:r>
              <a:rPr lang="en-GB" altLang="zh-CN" dirty="0"/>
              <a:t> </a:t>
            </a:r>
            <a:r>
              <a:rPr lang="en-GB" altLang="zh-CN" dirty="0" err="1"/>
              <a:t>sizeof</a:t>
            </a:r>
            <a:r>
              <a:rPr lang="en-US" altLang="zh-CN" dirty="0"/>
              <a:t>( </a:t>
            </a:r>
            <a:r>
              <a:rPr lang="en-GB" altLang="zh-CN" dirty="0"/>
              <a:t>long long</a:t>
            </a:r>
            <a:r>
              <a:rPr lang="en-US" altLang="zh-CN" dirty="0"/>
              <a:t>)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：取值范围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D5AB-FC19-4503-911C-F9F55240FAB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89792" y="2743201"/>
          <a:ext cx="770708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857"/>
                <a:gridCol w="53122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取值范围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  <a:r>
                        <a:rPr kumimoji="0" lang="en-US" altLang="zh-CN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</a:t>
                      </a:r>
                      <a:r>
                        <a:rPr kumimoji="0" lang="en-US" altLang="zh-CN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-1) /-2147483648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2147483647 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unsigned 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</a:t>
                      </a:r>
                      <a:r>
                        <a:rPr kumimoji="0" lang="en-US" altLang="zh-CN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-1) /0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4294967295 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short 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  <a:r>
                        <a:rPr kumimoji="0" lang="en-US" altLang="zh-CN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</a:t>
                      </a:r>
                      <a:r>
                        <a:rPr kumimoji="0" lang="en-US" altLang="zh-CN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-1) /-32768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32767 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unsigned short 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</a:t>
                      </a:r>
                      <a:r>
                        <a:rPr kumimoji="0" lang="en-US" altLang="zh-CN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-1)  /0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65535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 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-2</a:t>
                      </a:r>
                      <a:r>
                        <a:rPr kumimoji="0" lang="en-US" altLang="zh-CN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 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(2</a:t>
                      </a:r>
                      <a:r>
                        <a:rPr kumimoji="0" lang="en-US" altLang="zh-CN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-1) /-2147483648 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 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2147483647 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unsigned long 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r>
                        <a:rPr kumimoji="0" lang="en-US" altLang="zh-CN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(2</a:t>
                      </a:r>
                      <a:r>
                        <a:rPr kumimoji="0" lang="en-US" altLang="zh-CN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-1) /0 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 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4294967295 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-2</a:t>
                      </a:r>
                      <a:r>
                        <a:rPr kumimoji="0" lang="en-US" altLang="zh-CN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63 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(2</a:t>
                      </a:r>
                      <a:r>
                        <a:rPr kumimoji="0" lang="en-US" altLang="zh-CN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63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-1)/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en-US" altLang="zh-CN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9223372036854775808</a:t>
                      </a: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kumimoji="0" lang="en-US" altLang="zh-CN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9223372036854775807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unsigned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4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r>
                        <a:rPr kumimoji="0" lang="en-US" altLang="zh-CN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(2</a:t>
                      </a:r>
                      <a:r>
                        <a:rPr kumimoji="0" lang="en-US" altLang="zh-CN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64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-1)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/0 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 </a:t>
                      </a:r>
                      <a:r>
                        <a:rPr kumimoji="0" lang="en-US" altLang="zh-CN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18446744073709551615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7371" y="1348269"/>
            <a:ext cx="8403771" cy="1394932"/>
          </a:xfrm>
        </p:spPr>
        <p:txBody>
          <a:bodyPr>
            <a:normAutofit/>
          </a:bodyPr>
          <a:lstStyle/>
          <a:p>
            <a:r>
              <a:rPr lang="en-US" altLang="zh-CN" dirty="0"/>
              <a:t>C99</a:t>
            </a:r>
            <a:r>
              <a:rPr lang="zh-CN" altLang="en-US" dirty="0"/>
              <a:t>中，整数类型取值范围可使用</a:t>
            </a:r>
            <a:r>
              <a:rPr lang="en-US" altLang="zh-CN" dirty="0" err="1"/>
              <a:t>limits.h</a:t>
            </a:r>
            <a:r>
              <a:rPr lang="zh-CN" altLang="en-US" dirty="0"/>
              <a:t>获取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：取值范围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D5AB-FC19-4503-911C-F9F55240FAB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198" y="1791145"/>
            <a:ext cx="4406900" cy="4445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93012" y="5774480"/>
            <a:ext cx="3014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(To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Continue…..)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1881053"/>
            <a:ext cx="8403771" cy="4439603"/>
          </a:xfrm>
        </p:spPr>
        <p:txBody>
          <a:bodyPr>
            <a:normAutofit/>
          </a:bodyPr>
          <a:lstStyle/>
          <a:p>
            <a:r>
              <a:rPr lang="zh-CN" altLang="en-US" dirty="0"/>
              <a:t>课程定位与目标</a:t>
            </a:r>
            <a:endParaRPr lang="zh-CN" altLang="en-US" dirty="0"/>
          </a:p>
          <a:p>
            <a:pPr lvl="1"/>
            <a:r>
              <a:rPr lang="zh-CN" altLang="en-US" dirty="0"/>
              <a:t>信息学科所属各个专业的一门</a:t>
            </a:r>
            <a:r>
              <a:rPr lang="zh-CN" altLang="en-US" b="1" dirty="0">
                <a:solidFill>
                  <a:srgbClr val="C00000"/>
                </a:solidFill>
              </a:rPr>
              <a:t>公共基础</a:t>
            </a:r>
            <a:r>
              <a:rPr lang="zh-CN" altLang="en-US" dirty="0"/>
              <a:t>课程</a:t>
            </a:r>
            <a:endParaRPr lang="zh-CN" altLang="en-US" dirty="0"/>
          </a:p>
          <a:p>
            <a:pPr lvl="1"/>
            <a:r>
              <a:rPr lang="zh-CN" altLang="en-US" dirty="0"/>
              <a:t>学会</a:t>
            </a:r>
            <a:r>
              <a:rPr lang="zh-CN" altLang="en-US" b="1" dirty="0">
                <a:solidFill>
                  <a:srgbClr val="C00000"/>
                </a:solidFill>
              </a:rPr>
              <a:t>利用计算机这一智力工具</a:t>
            </a:r>
            <a:r>
              <a:rPr lang="zh-CN" altLang="en-US" dirty="0"/>
              <a:t>分析问题和解决问题</a:t>
            </a:r>
            <a:endParaRPr lang="zh-CN" altLang="en-US" dirty="0"/>
          </a:p>
          <a:p>
            <a:pPr lvl="1"/>
            <a:r>
              <a:rPr lang="zh-CN" altLang="en-US" dirty="0"/>
              <a:t>首要任务是培养</a:t>
            </a:r>
            <a:r>
              <a:rPr lang="zh-CN" altLang="en-US" b="1" dirty="0">
                <a:solidFill>
                  <a:srgbClr val="C00000"/>
                </a:solidFill>
              </a:rPr>
              <a:t>动手编程</a:t>
            </a:r>
            <a:r>
              <a:rPr lang="zh-CN" altLang="en-US" dirty="0"/>
              <a:t>能力</a:t>
            </a:r>
            <a:endParaRPr lang="zh-CN" altLang="en-US" dirty="0"/>
          </a:p>
          <a:p>
            <a:r>
              <a:rPr lang="zh-CN" altLang="en-US" dirty="0"/>
              <a:t>教学要求</a:t>
            </a:r>
            <a:endParaRPr lang="zh-CN" altLang="en-US" dirty="0"/>
          </a:p>
          <a:p>
            <a:pPr lvl="1"/>
            <a:r>
              <a:rPr lang="zh-CN" altLang="en-US" dirty="0"/>
              <a:t>掌握程序设计语言（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）基本</a:t>
            </a:r>
            <a:r>
              <a:rPr lang="zh-CN" altLang="en-US" b="1" dirty="0">
                <a:solidFill>
                  <a:srgbClr val="C00000"/>
                </a:solidFill>
              </a:rPr>
              <a:t>知识</a:t>
            </a:r>
            <a:endParaRPr lang="zh-CN" altLang="en-US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程序设计、调试等</a:t>
            </a:r>
            <a:r>
              <a:rPr lang="zh-CN" altLang="en-US" b="1" dirty="0">
                <a:solidFill>
                  <a:srgbClr val="C00000"/>
                </a:solidFill>
              </a:rPr>
              <a:t>能力</a:t>
            </a:r>
            <a:endParaRPr lang="zh-CN" altLang="en-US" b="1" dirty="0">
              <a:solidFill>
                <a:srgbClr val="C00000"/>
              </a:solidFill>
            </a:endParaRPr>
          </a:p>
          <a:p>
            <a:r>
              <a:rPr lang="zh-CN" altLang="en-US" dirty="0"/>
              <a:t>学习方法</a:t>
            </a:r>
            <a:endParaRPr lang="zh-CN" altLang="en-US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预习</a:t>
            </a:r>
            <a:r>
              <a:rPr lang="en-US" altLang="zh-CN" b="1" dirty="0">
                <a:solidFill>
                  <a:srgbClr val="C00000"/>
                </a:solidFill>
              </a:rPr>
              <a:t>—</a:t>
            </a:r>
            <a:r>
              <a:rPr lang="zh-CN" altLang="en-US" b="1" dirty="0">
                <a:solidFill>
                  <a:srgbClr val="C00000"/>
                </a:solidFill>
              </a:rPr>
              <a:t>课堂学习</a:t>
            </a:r>
            <a:r>
              <a:rPr lang="en-US" altLang="zh-CN" b="1" dirty="0">
                <a:solidFill>
                  <a:srgbClr val="C00000"/>
                </a:solidFill>
              </a:rPr>
              <a:t>—</a:t>
            </a:r>
            <a:r>
              <a:rPr lang="zh-CN" altLang="en-US" b="1" dirty="0">
                <a:solidFill>
                  <a:srgbClr val="C00000"/>
                </a:solidFill>
              </a:rPr>
              <a:t>复习、上机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课程介绍</a:t>
            </a:r>
            <a:r>
              <a:rPr lang="zh-CN" altLang="en-US" sz="2400" dirty="0">
                <a:solidFill>
                  <a:srgbClr val="FFFF00"/>
                </a:solidFill>
              </a:rPr>
              <a:t>：课程定位与目标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7B5E9-1998-425B-B4B2-AC9E9EB0AB7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1712518" y="1187846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计算机语言与程序设计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4768" y="4533734"/>
            <a:ext cx="1320117" cy="15927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：同码不同值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C692-92A4-4CB1-ABAC-983976A52D0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3423263" y="1358593"/>
            <a:ext cx="5170489" cy="4847712"/>
            <a:chOff x="2218956" y="1905652"/>
            <a:chExt cx="3884664" cy="3642157"/>
          </a:xfrm>
        </p:grpSpPr>
        <p:sp>
          <p:nvSpPr>
            <p:cNvPr id="13" name="TextBox 12"/>
            <p:cNvSpPr txBox="1"/>
            <p:nvPr/>
          </p:nvSpPr>
          <p:spPr>
            <a:xfrm>
              <a:off x="3138958" y="2139503"/>
              <a:ext cx="346036" cy="30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15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29509" y="1905652"/>
              <a:ext cx="236296" cy="300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0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2248" y="2467554"/>
              <a:ext cx="346036" cy="30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14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17090" y="3010514"/>
              <a:ext cx="346036" cy="30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13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29509" y="5247201"/>
              <a:ext cx="236296" cy="300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8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90701" y="4073773"/>
              <a:ext cx="346036" cy="30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11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65859" y="4631226"/>
              <a:ext cx="346036" cy="30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10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85057" y="5058603"/>
              <a:ext cx="236296" cy="300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9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51457" y="4631226"/>
              <a:ext cx="236296" cy="300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6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71503" y="5058603"/>
              <a:ext cx="236296" cy="300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7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71503" y="2113134"/>
              <a:ext cx="236296" cy="300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1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50802" y="4073773"/>
              <a:ext cx="236296" cy="300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5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0802" y="3010514"/>
              <a:ext cx="236296" cy="300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3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51457" y="2467554"/>
              <a:ext cx="236296" cy="300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2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18956" y="3585761"/>
              <a:ext cx="346036" cy="30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12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67324" y="3585761"/>
              <a:ext cx="236296" cy="300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00FF"/>
                  </a:solidFill>
                </a:rPr>
                <a:t>4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785688" y="2107732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1111</a:t>
            </a:r>
            <a:endParaRPr lang="zh-CN" altLang="en-US" u="sng" dirty="0"/>
          </a:p>
        </p:txBody>
      </p:sp>
      <p:sp>
        <p:nvSpPr>
          <p:cNvPr id="74" name="TextBox 73"/>
          <p:cNvSpPr txBox="1"/>
          <p:nvPr/>
        </p:nvSpPr>
        <p:spPr>
          <a:xfrm>
            <a:off x="5669723" y="1873881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0000</a:t>
            </a:r>
            <a:endParaRPr lang="zh-CN" altLang="en-US" u="sng" dirty="0"/>
          </a:p>
        </p:txBody>
      </p:sp>
      <p:sp>
        <p:nvSpPr>
          <p:cNvPr id="75" name="TextBox 74"/>
          <p:cNvSpPr txBox="1"/>
          <p:nvPr/>
        </p:nvSpPr>
        <p:spPr>
          <a:xfrm>
            <a:off x="4338978" y="2435783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1110</a:t>
            </a:r>
            <a:endParaRPr lang="zh-CN" altLang="en-US" u="sng" dirty="0"/>
          </a:p>
        </p:txBody>
      </p:sp>
      <p:sp>
        <p:nvSpPr>
          <p:cNvPr id="76" name="TextBox 75"/>
          <p:cNvSpPr txBox="1"/>
          <p:nvPr/>
        </p:nvSpPr>
        <p:spPr>
          <a:xfrm>
            <a:off x="3963820" y="2978743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1101</a:t>
            </a:r>
            <a:endParaRPr lang="zh-CN" altLang="en-US" u="sng" dirty="0"/>
          </a:p>
        </p:txBody>
      </p:sp>
      <p:sp>
        <p:nvSpPr>
          <p:cNvPr id="77" name="TextBox 76"/>
          <p:cNvSpPr txBox="1"/>
          <p:nvPr/>
        </p:nvSpPr>
        <p:spPr>
          <a:xfrm>
            <a:off x="5669723" y="5215430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1000</a:t>
            </a:r>
            <a:endParaRPr lang="zh-CN" altLang="en-US" u="sng" dirty="0"/>
          </a:p>
        </p:txBody>
      </p:sp>
      <p:sp>
        <p:nvSpPr>
          <p:cNvPr id="78" name="TextBox 77"/>
          <p:cNvSpPr txBox="1"/>
          <p:nvPr/>
        </p:nvSpPr>
        <p:spPr>
          <a:xfrm>
            <a:off x="3937431" y="4042002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1011</a:t>
            </a:r>
            <a:endParaRPr lang="zh-CN" altLang="en-US" u="sng" dirty="0"/>
          </a:p>
        </p:txBody>
      </p:sp>
      <p:sp>
        <p:nvSpPr>
          <p:cNvPr id="79" name="TextBox 78"/>
          <p:cNvSpPr txBox="1"/>
          <p:nvPr/>
        </p:nvSpPr>
        <p:spPr>
          <a:xfrm>
            <a:off x="4312589" y="4599455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1010</a:t>
            </a:r>
            <a:endParaRPr lang="zh-CN" altLang="en-US" u="sng" dirty="0"/>
          </a:p>
        </p:txBody>
      </p:sp>
      <p:sp>
        <p:nvSpPr>
          <p:cNvPr id="80" name="TextBox 79"/>
          <p:cNvSpPr txBox="1"/>
          <p:nvPr/>
        </p:nvSpPr>
        <p:spPr>
          <a:xfrm>
            <a:off x="4825271" y="5026832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1001</a:t>
            </a:r>
            <a:endParaRPr lang="zh-CN" altLang="en-US" u="sng" dirty="0"/>
          </a:p>
        </p:txBody>
      </p:sp>
      <p:sp>
        <p:nvSpPr>
          <p:cNvPr id="81" name="TextBox 80"/>
          <p:cNvSpPr txBox="1"/>
          <p:nvPr/>
        </p:nvSpPr>
        <p:spPr>
          <a:xfrm>
            <a:off x="7091672" y="4599455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0110</a:t>
            </a:r>
            <a:endParaRPr lang="zh-CN" altLang="en-US" u="sng" dirty="0"/>
          </a:p>
        </p:txBody>
      </p:sp>
      <p:sp>
        <p:nvSpPr>
          <p:cNvPr id="82" name="TextBox 81"/>
          <p:cNvSpPr txBox="1"/>
          <p:nvPr/>
        </p:nvSpPr>
        <p:spPr>
          <a:xfrm>
            <a:off x="6511718" y="5026832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0111</a:t>
            </a:r>
            <a:endParaRPr lang="zh-CN" altLang="en-US" u="sng" dirty="0"/>
          </a:p>
        </p:txBody>
      </p:sp>
      <p:sp>
        <p:nvSpPr>
          <p:cNvPr id="83" name="TextBox 82"/>
          <p:cNvSpPr txBox="1"/>
          <p:nvPr/>
        </p:nvSpPr>
        <p:spPr>
          <a:xfrm>
            <a:off x="6511718" y="2081363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0001</a:t>
            </a:r>
            <a:endParaRPr lang="zh-CN" altLang="en-US" u="sng" dirty="0"/>
          </a:p>
        </p:txBody>
      </p:sp>
      <p:sp>
        <p:nvSpPr>
          <p:cNvPr id="84" name="TextBox 83"/>
          <p:cNvSpPr txBox="1"/>
          <p:nvPr/>
        </p:nvSpPr>
        <p:spPr>
          <a:xfrm>
            <a:off x="7391017" y="4042002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0101</a:t>
            </a:r>
            <a:endParaRPr lang="zh-CN" altLang="en-US" u="sng" dirty="0"/>
          </a:p>
        </p:txBody>
      </p:sp>
      <p:sp>
        <p:nvSpPr>
          <p:cNvPr id="85" name="TextBox 84"/>
          <p:cNvSpPr txBox="1"/>
          <p:nvPr/>
        </p:nvSpPr>
        <p:spPr>
          <a:xfrm>
            <a:off x="7391017" y="2978743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0011</a:t>
            </a:r>
            <a:endParaRPr lang="zh-CN" altLang="en-US" u="sng" dirty="0"/>
          </a:p>
        </p:txBody>
      </p:sp>
      <p:sp>
        <p:nvSpPr>
          <p:cNvPr id="86" name="TextBox 85"/>
          <p:cNvSpPr txBox="1"/>
          <p:nvPr/>
        </p:nvSpPr>
        <p:spPr>
          <a:xfrm>
            <a:off x="7091672" y="2435783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0010</a:t>
            </a:r>
            <a:endParaRPr lang="zh-CN" altLang="en-US" u="sng" dirty="0"/>
          </a:p>
        </p:txBody>
      </p:sp>
      <p:sp>
        <p:nvSpPr>
          <p:cNvPr id="87" name="TextBox 86"/>
          <p:cNvSpPr txBox="1"/>
          <p:nvPr/>
        </p:nvSpPr>
        <p:spPr>
          <a:xfrm>
            <a:off x="3865686" y="3553990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1100</a:t>
            </a:r>
            <a:endParaRPr lang="zh-CN" altLang="en-US" u="sng" dirty="0"/>
          </a:p>
        </p:txBody>
      </p:sp>
      <p:sp>
        <p:nvSpPr>
          <p:cNvPr id="88" name="TextBox 87"/>
          <p:cNvSpPr txBox="1"/>
          <p:nvPr/>
        </p:nvSpPr>
        <p:spPr>
          <a:xfrm>
            <a:off x="7507538" y="3553990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/>
              <a:t>0100</a:t>
            </a:r>
            <a:endParaRPr lang="zh-CN" altLang="en-US" u="sng" dirty="0"/>
          </a:p>
        </p:txBody>
      </p:sp>
      <p:grpSp>
        <p:nvGrpSpPr>
          <p:cNvPr id="89" name="Group 88"/>
          <p:cNvGrpSpPr/>
          <p:nvPr/>
        </p:nvGrpSpPr>
        <p:grpSpPr>
          <a:xfrm>
            <a:off x="4468673" y="2365958"/>
            <a:ext cx="2841851" cy="2743989"/>
            <a:chOff x="2073730" y="1905652"/>
            <a:chExt cx="4160753" cy="4017472"/>
          </a:xfrm>
        </p:grpSpPr>
        <p:sp>
          <p:nvSpPr>
            <p:cNvPr id="90" name="TextBox 89"/>
            <p:cNvSpPr txBox="1"/>
            <p:nvPr/>
          </p:nvSpPr>
          <p:spPr>
            <a:xfrm>
              <a:off x="2993731" y="2139502"/>
              <a:ext cx="636494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-1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898644" y="1905652"/>
              <a:ext cx="498025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0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47019" y="2467554"/>
              <a:ext cx="636494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-2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171861" y="3010514"/>
              <a:ext cx="636494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-3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829411" y="5247201"/>
              <a:ext cx="636494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-8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145475" y="4073772"/>
              <a:ext cx="636494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-5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20633" y="4631225"/>
              <a:ext cx="636494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-6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984961" y="5058603"/>
              <a:ext cx="636494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-7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320593" y="4631225"/>
              <a:ext cx="498025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6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740639" y="5058603"/>
              <a:ext cx="498025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7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740639" y="2113134"/>
              <a:ext cx="498025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1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19938" y="4073772"/>
              <a:ext cx="498025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5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619938" y="3010514"/>
              <a:ext cx="498025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3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320593" y="2467554"/>
              <a:ext cx="498025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2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073730" y="3585761"/>
              <a:ext cx="636494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-4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736458" y="3585761"/>
              <a:ext cx="498025" cy="675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</a:rPr>
                <a:t>4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5036292" y="2834572"/>
            <a:ext cx="1801924" cy="1801554"/>
            <a:chOff x="3436092" y="2866343"/>
            <a:chExt cx="1801924" cy="1801554"/>
          </a:xfrm>
        </p:grpSpPr>
        <p:grpSp>
          <p:nvGrpSpPr>
            <p:cNvPr id="121" name="Group 120"/>
            <p:cNvGrpSpPr/>
            <p:nvPr/>
          </p:nvGrpSpPr>
          <p:grpSpPr>
            <a:xfrm>
              <a:off x="3436092" y="2866343"/>
              <a:ext cx="1801924" cy="1801554"/>
              <a:chOff x="3436092" y="2866343"/>
              <a:chExt cx="1801924" cy="1801554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3436092" y="2867897"/>
                <a:ext cx="1800000" cy="1800000"/>
                <a:chOff x="3436092" y="2867897"/>
                <a:chExt cx="1800000" cy="1800000"/>
              </a:xfrm>
            </p:grpSpPr>
            <p:sp>
              <p:nvSpPr>
                <p:cNvPr id="72" name="Oval 71"/>
                <p:cNvSpPr/>
                <p:nvPr/>
              </p:nvSpPr>
              <p:spPr>
                <a:xfrm>
                  <a:off x="3436092" y="2867897"/>
                  <a:ext cx="1800000" cy="1800000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07" name="Straight Connector 106"/>
                <p:cNvCxnSpPr>
                  <a:stCxn id="72" idx="0"/>
                  <a:endCxn id="72" idx="4"/>
                </p:cNvCxnSpPr>
                <p:nvPr/>
              </p:nvCxnSpPr>
              <p:spPr>
                <a:xfrm>
                  <a:off x="4336092" y="2867897"/>
                  <a:ext cx="0" cy="180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>
                  <a:stCxn id="72" idx="2"/>
                  <a:endCxn id="72" idx="6"/>
                </p:cNvCxnSpPr>
                <p:nvPr/>
              </p:nvCxnSpPr>
              <p:spPr>
                <a:xfrm>
                  <a:off x="3436092" y="3767897"/>
                  <a:ext cx="18000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72" idx="1"/>
                  <a:endCxn id="72" idx="5"/>
                </p:cNvCxnSpPr>
                <p:nvPr/>
              </p:nvCxnSpPr>
              <p:spPr>
                <a:xfrm>
                  <a:off x="3699696" y="3131501"/>
                  <a:ext cx="1272792" cy="12727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>
                  <a:stCxn id="72" idx="3"/>
                  <a:endCxn id="72" idx="7"/>
                </p:cNvCxnSpPr>
                <p:nvPr/>
              </p:nvCxnSpPr>
              <p:spPr>
                <a:xfrm flipV="1">
                  <a:off x="3699696" y="3131501"/>
                  <a:ext cx="1272792" cy="12727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Group 114"/>
              <p:cNvGrpSpPr/>
              <p:nvPr/>
            </p:nvGrpSpPr>
            <p:grpSpPr>
              <a:xfrm rot="1320000">
                <a:off x="3438016" y="2866343"/>
                <a:ext cx="1800000" cy="1800000"/>
                <a:chOff x="3436092" y="2867897"/>
                <a:chExt cx="1800000" cy="180000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3436092" y="2867897"/>
                  <a:ext cx="1800000" cy="1800000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4336092" y="2867897"/>
                  <a:ext cx="0" cy="1800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3436092" y="3767897"/>
                  <a:ext cx="18000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>
                  <a:stCxn id="116" idx="1"/>
                  <a:endCxn id="116" idx="5"/>
                </p:cNvCxnSpPr>
                <p:nvPr/>
              </p:nvCxnSpPr>
              <p:spPr>
                <a:xfrm>
                  <a:off x="3699696" y="3131501"/>
                  <a:ext cx="1272792" cy="12727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6" idx="3"/>
                  <a:endCxn id="116" idx="7"/>
                </p:cNvCxnSpPr>
                <p:nvPr/>
              </p:nvCxnSpPr>
              <p:spPr>
                <a:xfrm flipV="1">
                  <a:off x="3699696" y="3131501"/>
                  <a:ext cx="1272792" cy="12727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2" name="Oval 121"/>
            <p:cNvSpPr/>
            <p:nvPr/>
          </p:nvSpPr>
          <p:spPr>
            <a:xfrm>
              <a:off x="3527097" y="2957120"/>
              <a:ext cx="1619915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TextBox 12"/>
          <p:cNvSpPr txBox="1"/>
          <p:nvPr/>
        </p:nvSpPr>
        <p:spPr>
          <a:xfrm>
            <a:off x="1379633" y="4712780"/>
            <a:ext cx="12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无符号数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Box 96"/>
          <p:cNvSpPr txBox="1"/>
          <p:nvPr/>
        </p:nvSpPr>
        <p:spPr>
          <a:xfrm>
            <a:off x="1379633" y="5586695"/>
            <a:ext cx="12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有符号数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8" name="TextBox 12"/>
          <p:cNvSpPr txBox="1"/>
          <p:nvPr/>
        </p:nvSpPr>
        <p:spPr>
          <a:xfrm>
            <a:off x="1379634" y="5142415"/>
            <a:ext cx="12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u="sng"/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补码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Content Placeholder 1"/>
          <p:cNvSpPr>
            <a:spLocks noGrp="1"/>
          </p:cNvSpPr>
          <p:nvPr>
            <p:ph idx="1"/>
          </p:nvPr>
        </p:nvSpPr>
        <p:spPr>
          <a:xfrm>
            <a:off x="377371" y="1348269"/>
            <a:ext cx="8403771" cy="524744"/>
          </a:xfrm>
        </p:spPr>
        <p:txBody>
          <a:bodyPr>
            <a:norm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4bits</a:t>
            </a:r>
            <a:r>
              <a:rPr lang="zh-CN" altLang="en-US" dirty="0"/>
              <a:t>整型为例：</a:t>
            </a:r>
            <a:endParaRPr lang="en-US" altLang="zh-CN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7371" y="1348269"/>
            <a:ext cx="8403771" cy="550864"/>
          </a:xfrm>
        </p:spPr>
        <p:txBody>
          <a:bodyPr/>
          <a:lstStyle/>
          <a:p>
            <a:r>
              <a:rPr lang="zh-CN" altLang="en-US" dirty="0"/>
              <a:t>注释整型数据的溢出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</a:t>
            </a:r>
            <a:r>
              <a:rPr lang="zh-CN" altLang="en-US" dirty="0"/>
              <a:t>整型数据</a:t>
            </a:r>
            <a:r>
              <a:rPr lang="zh-CN" altLang="en-US" sz="2400" dirty="0">
                <a:solidFill>
                  <a:srgbClr val="FFFF00"/>
                </a:solidFill>
              </a:rPr>
              <a:t>：溢出</a:t>
            </a:r>
            <a:r>
              <a:rPr lang="en-US" altLang="zh-CN" sz="2400" dirty="0">
                <a:solidFill>
                  <a:srgbClr val="FFFF00"/>
                </a:solidFill>
              </a:rPr>
              <a:t>(</a:t>
            </a:r>
            <a:r>
              <a:rPr lang="zh-CN" altLang="en-US" sz="2400" dirty="0">
                <a:solidFill>
                  <a:srgbClr val="FFFF00"/>
                </a:solidFill>
              </a:rPr>
              <a:t>编程计算和数学计算的不同</a:t>
            </a:r>
            <a:r>
              <a:rPr lang="en-US" altLang="zh-CN" sz="2400" dirty="0">
                <a:solidFill>
                  <a:srgbClr val="FFFF00"/>
                </a:solidFill>
              </a:rPr>
              <a:t>)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4067-77B6-49E1-B32F-D2638B9972B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61700" y="1791412"/>
            <a:ext cx="8635112" cy="28337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90000" tIns="46800" rIns="90000" bIns="46800" anchor="ctr">
            <a:spAutoFit/>
          </a:bodyPr>
          <a:lstStyle/>
          <a:p>
            <a:r>
              <a:rPr kumimoji="1" lang="en-US" altLang="zh-CN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//</a:t>
            </a:r>
            <a:r>
              <a:rPr kumimoji="1" lang="zh-CN" altLang="en-US" dirty="0">
                <a:solidFill>
                  <a:srgbClr val="006600"/>
                </a:solidFill>
                <a:latin typeface="+mj-lt"/>
                <a:ea typeface="微软雅黑" panose="020B0503020204020204" pitchFamily="34" charset="-122"/>
              </a:rPr>
              <a:t>整型数据的溢出</a:t>
            </a:r>
            <a:endParaRPr kumimoji="1" lang="en-US" altLang="zh-CN" dirty="0">
              <a:solidFill>
                <a:srgbClr val="006600"/>
              </a:solidFill>
              <a:latin typeface="+mj-lt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GB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GB" altLang="zh-CN" sz="16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GB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GB" altLang="zh-CN" sz="16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GB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GB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GB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GB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[])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GB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GB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b;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a = </a:t>
            </a:r>
            <a:r>
              <a:rPr lang="en-GB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2147483647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GB" altLang="zh-CN" sz="1600" dirty="0">
              <a:solidFill>
                <a:srgbClr val="1C00CF"/>
              </a:solidFill>
              <a:latin typeface="Menlo" panose="020B0609030804020204" pitchFamily="49" charset="0"/>
            </a:endParaRPr>
          </a:p>
          <a:p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b = a + </a:t>
            </a:r>
            <a:r>
              <a:rPr lang="en-GB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GB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"%d, %d\n"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a, b);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GB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61700" y="4879237"/>
            <a:ext cx="8645987" cy="1173348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469900" indent="-469900">
              <a:lnSpc>
                <a:spcPct val="120000"/>
              </a:lnSpc>
              <a:spcBef>
                <a:spcPct val="5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u="sng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数值是以补码表示的。一个整型变量只能容纳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-2147483648 </a:t>
            </a: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～ 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2147483647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范围内的数，无法表示大于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2147483647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或小于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-2147483648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的数。遇此情况就发生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溢出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172099" y="1899135"/>
            <a:ext cx="2721076" cy="427754"/>
          </a:xfrm>
          <a:prstGeom prst="rect">
            <a:avLst/>
          </a:prstGeom>
          <a:solidFill>
            <a:schemeClr val="tx1"/>
          </a:solidFill>
          <a:ln w="9525">
            <a:solidFill>
              <a:srgbClr val="00B050"/>
            </a:solidFill>
            <a:miter lim="800000"/>
          </a:ln>
        </p:spPr>
        <p:txBody>
          <a:bodyPr/>
          <a:lstStyle>
            <a:lvl1pPr marL="469900" indent="-4699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700" dirty="0">
                <a:solidFill>
                  <a:schemeClr val="bg1"/>
                </a:solidFill>
                <a:latin typeface="+mj-lt"/>
              </a:rPr>
              <a:t>2147483647,</a:t>
            </a:r>
            <a:r>
              <a:rPr lang="zh-CN" altLang="en-US" sz="1700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altLang="zh-CN" sz="1700" dirty="0">
                <a:solidFill>
                  <a:schemeClr val="bg1"/>
                </a:solidFill>
                <a:latin typeface="+mj-lt"/>
              </a:rPr>
              <a:t>-2147483648</a:t>
            </a:r>
            <a:endParaRPr lang="en-US" altLang="zh-CN" sz="17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局部小结</a:t>
            </a:r>
            <a:r>
              <a:rPr lang="zh-CN" altLang="en-US" sz="2400" dirty="0">
                <a:solidFill>
                  <a:srgbClr val="FFFF00"/>
                </a:solidFill>
              </a:rPr>
              <a:t>：整数类型的值与码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86948" y="1284889"/>
            <a:ext cx="8712642" cy="3782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中文：等号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英文符号：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数学：等于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语言：赋值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语言领域更为精确的、更为专业的说法：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赋值运算符（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Assignment operator 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常规认识：“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”左边是一个变量，右边是一个值，把值放入左边的变量里。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实际行为：在“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”左右两侧类型相同时，把右边的“码”放入左边的变量里。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局部小结</a:t>
            </a:r>
            <a:r>
              <a:rPr lang="zh-CN" altLang="en-US" sz="2400" dirty="0">
                <a:solidFill>
                  <a:srgbClr val="FFFF00"/>
                </a:solidFill>
              </a:rPr>
              <a:t>：整数类型的值与码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2675" y="1145280"/>
            <a:ext cx="32884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GB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GB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b;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a = </a:t>
            </a:r>
            <a:r>
              <a:rPr lang="en-GB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2147483647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GB" altLang="zh-CN" sz="1600" dirty="0">
              <a:solidFill>
                <a:srgbClr val="1C00CF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b = a + </a:t>
            </a:r>
            <a:r>
              <a:rPr lang="en-GB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675" y="2146409"/>
            <a:ext cx="488243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实际执行过程：</a:t>
            </a:r>
            <a:endParaRPr kumimoji="1"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开辟变量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的空间。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中的值是不可预期的：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开辟变量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的空间。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中的值是不可预期的：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③.1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求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2147483647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的补码：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将补码放入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的空间中：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④.1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求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的补码 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的补码与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空间中的补码进行加运算，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结果仍为补码：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④.3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将结果的补码放入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的空间：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10"/>
          <p:cNvGraphicFramePr>
            <a:graphicFrameLocks noGrp="1"/>
          </p:cNvGraphicFramePr>
          <p:nvPr/>
        </p:nvGraphicFramePr>
        <p:xfrm>
          <a:off x="4975108" y="2454008"/>
          <a:ext cx="37293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41"/>
                <a:gridCol w="932341"/>
                <a:gridCol w="932341"/>
                <a:gridCol w="9323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117737" y="4028396"/>
          <a:ext cx="37293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41"/>
                <a:gridCol w="932341"/>
                <a:gridCol w="932341"/>
                <a:gridCol w="9323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00FF"/>
                          </a:solidFill>
                        </a:rPr>
                        <a:t>0</a:t>
                      </a:r>
                      <a:r>
                        <a:rPr lang="en-US" altLang="zh-CN" sz="1200" dirty="0"/>
                        <a:t>111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1111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/>
                        <a:t>1111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1111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/>
                        <a:t>1111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1111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/>
                        <a:t>1111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1111</a:t>
                      </a:r>
                      <a:endParaRPr lang="zh-CN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0"/>
          <p:cNvGraphicFramePr>
            <a:graphicFrameLocks noGrp="1"/>
          </p:cNvGraphicFramePr>
          <p:nvPr/>
        </p:nvGraphicFramePr>
        <p:xfrm>
          <a:off x="4975108" y="2995100"/>
          <a:ext cx="37293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41"/>
                <a:gridCol w="932341"/>
                <a:gridCol w="932341"/>
                <a:gridCol w="9323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????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0"/>
          <p:cNvGraphicFramePr>
            <a:graphicFrameLocks noGrp="1"/>
          </p:cNvGraphicFramePr>
          <p:nvPr/>
        </p:nvGraphicFramePr>
        <p:xfrm>
          <a:off x="3117737" y="3522968"/>
          <a:ext cx="37293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41"/>
                <a:gridCol w="932341"/>
                <a:gridCol w="932341"/>
                <a:gridCol w="9323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00FF"/>
                          </a:solidFill>
                        </a:rPr>
                        <a:t>0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111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1111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1111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1111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1111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1111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1111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1111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表格 10"/>
          <p:cNvGraphicFramePr>
            <a:graphicFrameLocks noGrp="1"/>
          </p:cNvGraphicFramePr>
          <p:nvPr/>
        </p:nvGraphicFramePr>
        <p:xfrm>
          <a:off x="2181741" y="4643467"/>
          <a:ext cx="37293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41"/>
                <a:gridCol w="932341"/>
                <a:gridCol w="932341"/>
                <a:gridCol w="9323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00FF"/>
                          </a:solidFill>
                        </a:rPr>
                        <a:t>0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0001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0"/>
          <p:cNvGraphicFramePr>
            <a:graphicFrameLocks noGrp="1"/>
          </p:cNvGraphicFramePr>
          <p:nvPr/>
        </p:nvGraphicFramePr>
        <p:xfrm>
          <a:off x="2181741" y="5441801"/>
          <a:ext cx="37293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341"/>
                <a:gridCol w="932341"/>
                <a:gridCol w="932341"/>
                <a:gridCol w="9323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C00000"/>
                          </a:solidFill>
                        </a:rPr>
                        <a:t>0000</a:t>
                      </a:r>
                      <a:endParaRPr lang="zh-CN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3578425" y="5959582"/>
          <a:ext cx="367205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030"/>
                <a:gridCol w="932341"/>
                <a:gridCol w="932341"/>
                <a:gridCol w="9323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r>
                        <a:rPr lang="en-US" altLang="zh-CN" sz="1200" dirty="0"/>
                        <a:t>000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0000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/>
                        <a:t>0000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0000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/>
                        <a:t>0000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0000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/>
                        <a:t>0000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0000</a:t>
                      </a:r>
                      <a:endParaRPr lang="zh-CN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局部小结</a:t>
            </a:r>
            <a:r>
              <a:rPr lang="zh-CN" altLang="en-US" sz="2400" dirty="0">
                <a:solidFill>
                  <a:srgbClr val="FFFF00"/>
                </a:solidFill>
              </a:rPr>
              <a:t>：整数类型的值与码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 Box 51"/>
          <p:cNvSpPr txBox="1">
            <a:spLocks noChangeArrowheads="1"/>
          </p:cNvSpPr>
          <p:nvPr/>
        </p:nvSpPr>
        <p:spPr bwMode="auto">
          <a:xfrm>
            <a:off x="6996" y="1165683"/>
            <a:ext cx="1887118" cy="340735"/>
          </a:xfrm>
          <a:prstGeom prst="rect">
            <a:avLst/>
          </a:prstGeom>
          <a:solidFill>
            <a:srgbClr val="336699"/>
          </a:solidFill>
          <a:ln w="3175" algn="ctr">
            <a:solidFill>
              <a:srgbClr val="0000FF"/>
            </a:solidFill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zh-CN" altLang="en-US" b="1" dirty="0"/>
              <a:t>整数：从值到补码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1213473" y="1678941"/>
            <a:ext cx="933062" cy="288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3225" y="2240715"/>
            <a:ext cx="1753559" cy="297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的绝对值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03222" y="2764171"/>
            <a:ext cx="1753559" cy="280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的二进制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9479" y="3272241"/>
            <a:ext cx="2481049" cy="314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前面填充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7084" y="3770605"/>
            <a:ext cx="2845837" cy="310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的符号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S(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负数为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0)</a:t>
            </a:r>
            <a:endParaRPr lang="zh-CN" altLang="en-US" sz="1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925" y="4271485"/>
            <a:ext cx="2338159" cy="306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填充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字节，记为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(SS)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7084" y="5095671"/>
            <a:ext cx="2852267" cy="306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XOR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(SS)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记为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999" y="6000280"/>
            <a:ext cx="3234010" cy="306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最高位置为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后，即为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的补码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8" idx="2"/>
            <a:endCxn id="15" idx="0"/>
          </p:cNvCxnSpPr>
          <p:nvPr/>
        </p:nvCxnSpPr>
        <p:spPr>
          <a:xfrm>
            <a:off x="1680004" y="1967673"/>
            <a:ext cx="1" cy="273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15" idx="2"/>
            <a:endCxn id="16" idx="0"/>
          </p:cNvCxnSpPr>
          <p:nvPr/>
        </p:nvCxnSpPr>
        <p:spPr>
          <a:xfrm flipH="1">
            <a:off x="1680002" y="2537944"/>
            <a:ext cx="3" cy="22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16" idx="2"/>
            <a:endCxn id="18" idx="0"/>
          </p:cNvCxnSpPr>
          <p:nvPr/>
        </p:nvCxnSpPr>
        <p:spPr>
          <a:xfrm>
            <a:off x="1680002" y="3044403"/>
            <a:ext cx="2" cy="227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19" idx="2"/>
            <a:endCxn id="21" idx="0"/>
          </p:cNvCxnSpPr>
          <p:nvPr/>
        </p:nvCxnSpPr>
        <p:spPr>
          <a:xfrm>
            <a:off x="1680003" y="4081053"/>
            <a:ext cx="2" cy="190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1" idx="2"/>
            <a:endCxn id="22" idx="0"/>
          </p:cNvCxnSpPr>
          <p:nvPr/>
        </p:nvCxnSpPr>
        <p:spPr>
          <a:xfrm>
            <a:off x="1680005" y="4577959"/>
            <a:ext cx="3213" cy="517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18" idx="2"/>
            <a:endCxn id="19" idx="0"/>
          </p:cNvCxnSpPr>
          <p:nvPr/>
        </p:nvCxnSpPr>
        <p:spPr>
          <a:xfrm flipH="1">
            <a:off x="1680003" y="3586610"/>
            <a:ext cx="1" cy="183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2" idx="2"/>
            <a:endCxn id="23" idx="0"/>
          </p:cNvCxnSpPr>
          <p:nvPr/>
        </p:nvCxnSpPr>
        <p:spPr>
          <a:xfrm flipH="1">
            <a:off x="1680004" y="5402145"/>
            <a:ext cx="3214" cy="59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2386564" y="1208757"/>
            <a:ext cx="6757435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430" indent="-44323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lt"/>
              </a:rPr>
              <a:t>V</a:t>
            </a:r>
            <a:r>
              <a:rPr lang="zh-CN" altLang="en-US" sz="2000" dirty="0">
                <a:latin typeface="+mn-lt"/>
              </a:rPr>
              <a:t>分别为</a:t>
            </a:r>
            <a:r>
              <a:rPr lang="en-US" altLang="zh-CN" sz="2000" dirty="0">
                <a:latin typeface="+mn-lt"/>
              </a:rPr>
              <a:t>127</a:t>
            </a:r>
            <a:r>
              <a:rPr lang="zh-CN" altLang="en-US" sz="2000" dirty="0">
                <a:latin typeface="+mn-lt"/>
              </a:rPr>
              <a:t>，</a:t>
            </a:r>
            <a:r>
              <a:rPr lang="en-US" altLang="zh-CN" sz="2000" dirty="0">
                <a:latin typeface="+mn-lt"/>
              </a:rPr>
              <a:t>-128</a:t>
            </a:r>
            <a:r>
              <a:rPr lang="zh-CN" altLang="en-US" sz="2000" dirty="0">
                <a:latin typeface="+mn-lt"/>
              </a:rPr>
              <a:t>，</a:t>
            </a:r>
            <a:r>
              <a:rPr lang="en-US" altLang="zh-CN" sz="2000" dirty="0">
                <a:latin typeface="+mn-lt"/>
              </a:rPr>
              <a:t>0;n</a:t>
            </a:r>
            <a:r>
              <a:rPr lang="zh-CN" altLang="en-US" sz="2000" dirty="0">
                <a:latin typeface="+mn-lt"/>
              </a:rPr>
              <a:t>为</a:t>
            </a:r>
            <a:r>
              <a:rPr lang="en-US" altLang="zh-CN" sz="2000" dirty="0">
                <a:latin typeface="+mn-lt"/>
              </a:rPr>
              <a:t>1</a:t>
            </a:r>
            <a:r>
              <a:rPr lang="zh-CN" altLang="en-US" sz="2000" dirty="0">
                <a:latin typeface="+mn-lt"/>
              </a:rPr>
              <a:t>。举例如下：</a:t>
            </a:r>
            <a:endParaRPr lang="zh-CN" altLang="en-US" sz="2000" dirty="0">
              <a:latin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271198" y="1638641"/>
            <a:ext cx="3895716" cy="369332"/>
            <a:chOff x="3915969" y="1554021"/>
            <a:chExt cx="3895716" cy="369332"/>
          </a:xfrm>
        </p:grpSpPr>
        <p:sp>
          <p:nvSpPr>
            <p:cNvPr id="39" name="矩形 38"/>
            <p:cNvSpPr/>
            <p:nvPr/>
          </p:nvSpPr>
          <p:spPr>
            <a:xfrm>
              <a:off x="3915969" y="1554021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127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677718" y="1554021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-128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7509999" y="155402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271198" y="2157070"/>
            <a:ext cx="3895716" cy="369332"/>
            <a:chOff x="3915969" y="1554021"/>
            <a:chExt cx="3895716" cy="369332"/>
          </a:xfrm>
        </p:grpSpPr>
        <p:sp>
          <p:nvSpPr>
            <p:cNvPr id="44" name="矩形 43"/>
            <p:cNvSpPr/>
            <p:nvPr/>
          </p:nvSpPr>
          <p:spPr>
            <a:xfrm>
              <a:off x="3915969" y="1554021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127</a:t>
              </a:r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5712984" y="1554021"/>
              <a:ext cx="5357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128</a:t>
              </a:r>
              <a:endParaRPr lang="zh-CN" altLang="en-US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7509999" y="155402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sp>
        <p:nvSpPr>
          <p:cNvPr id="47" name="Rectangle 26"/>
          <p:cNvSpPr/>
          <p:nvPr/>
        </p:nvSpPr>
        <p:spPr>
          <a:xfrm>
            <a:off x="3799113" y="2695749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1 1 1 1 1 1 1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8" name="Rectangle 26"/>
          <p:cNvSpPr/>
          <p:nvPr/>
        </p:nvSpPr>
        <p:spPr>
          <a:xfrm>
            <a:off x="5564068" y="2689192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0 0 0  0 0 0 0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9" name="Rectangle 26"/>
          <p:cNvSpPr/>
          <p:nvPr/>
        </p:nvSpPr>
        <p:spPr>
          <a:xfrm>
            <a:off x="7256891" y="2691062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                      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0" name="Rectangle 26"/>
          <p:cNvSpPr/>
          <p:nvPr/>
        </p:nvSpPr>
        <p:spPr>
          <a:xfrm>
            <a:off x="3793503" y="3195516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1 1 1 1 1 1 1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1" name="Rectangle 26"/>
          <p:cNvSpPr/>
          <p:nvPr/>
        </p:nvSpPr>
        <p:spPr>
          <a:xfrm>
            <a:off x="5564068" y="3188959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0 0 0  0 0 0 0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2" name="Rectangle 26"/>
          <p:cNvSpPr/>
          <p:nvPr/>
        </p:nvSpPr>
        <p:spPr>
          <a:xfrm>
            <a:off x="7244065" y="3190829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0 0 0 0 0 0 0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3" name="Rectangle 26"/>
          <p:cNvSpPr/>
          <p:nvPr/>
        </p:nvSpPr>
        <p:spPr>
          <a:xfrm>
            <a:off x="4402537" y="36922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0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54" name="Rectangle 26"/>
          <p:cNvSpPr/>
          <p:nvPr/>
        </p:nvSpPr>
        <p:spPr>
          <a:xfrm>
            <a:off x="6199551" y="36856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1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55" name="Rectangle 26"/>
          <p:cNvSpPr/>
          <p:nvPr/>
        </p:nvSpPr>
        <p:spPr>
          <a:xfrm>
            <a:off x="7879548" y="368755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0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56" name="Rectangle 26"/>
          <p:cNvSpPr/>
          <p:nvPr/>
        </p:nvSpPr>
        <p:spPr>
          <a:xfrm>
            <a:off x="3767053" y="4239684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0 0 0 0 0 0 0 0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57" name="Rectangle 26"/>
          <p:cNvSpPr/>
          <p:nvPr/>
        </p:nvSpPr>
        <p:spPr>
          <a:xfrm>
            <a:off x="5616966" y="4224369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1 1 1 1 1 1 1 1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58" name="Rectangle 26"/>
          <p:cNvSpPr/>
          <p:nvPr/>
        </p:nvSpPr>
        <p:spPr>
          <a:xfrm>
            <a:off x="7260042" y="4224369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0 0 0 0 0 0 0 0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59" name="Rectangle 26"/>
          <p:cNvSpPr/>
          <p:nvPr/>
        </p:nvSpPr>
        <p:spPr>
          <a:xfrm>
            <a:off x="3793502" y="4660024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1 1 1 1 1 1 1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3" name="Rectangle 26"/>
          <p:cNvSpPr/>
          <p:nvPr/>
        </p:nvSpPr>
        <p:spPr>
          <a:xfrm>
            <a:off x="3760266" y="4867029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0 0 0 0 0 0 0 0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64" name="Rectangle 26"/>
          <p:cNvSpPr/>
          <p:nvPr/>
        </p:nvSpPr>
        <p:spPr>
          <a:xfrm>
            <a:off x="3786714" y="5108727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1 1 1 1 1 1 1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6" name="Rectangle 26"/>
          <p:cNvSpPr/>
          <p:nvPr/>
        </p:nvSpPr>
        <p:spPr>
          <a:xfrm>
            <a:off x="3791754" y="5315732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                      </a:t>
            </a:r>
            <a:r>
              <a:rPr lang="en-US" altLang="zh-CN" dirty="0">
                <a:solidFill>
                  <a:srgbClr val="0000FF"/>
                </a:solidFill>
              </a:rPr>
              <a:t>0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81" name="Rectangle 26"/>
          <p:cNvSpPr/>
          <p:nvPr/>
        </p:nvSpPr>
        <p:spPr>
          <a:xfrm>
            <a:off x="3786713" y="5579500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1 1 1 1 1 1 1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3" name="Rectangle 26"/>
          <p:cNvSpPr/>
          <p:nvPr/>
        </p:nvSpPr>
        <p:spPr>
          <a:xfrm>
            <a:off x="5564991" y="4660024"/>
            <a:ext cx="1596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4" name="Rectangle 26"/>
          <p:cNvSpPr/>
          <p:nvPr/>
        </p:nvSpPr>
        <p:spPr>
          <a:xfrm>
            <a:off x="5584655" y="4867029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85" name="Rectangle 26"/>
          <p:cNvSpPr/>
          <p:nvPr/>
        </p:nvSpPr>
        <p:spPr>
          <a:xfrm>
            <a:off x="5611102" y="5108727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1 1 1 1 1 1 1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6" name="Rectangle 26"/>
          <p:cNvSpPr/>
          <p:nvPr/>
        </p:nvSpPr>
        <p:spPr>
          <a:xfrm>
            <a:off x="5616142" y="5315732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                      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87" name="Rectangle 26"/>
          <p:cNvSpPr/>
          <p:nvPr/>
        </p:nvSpPr>
        <p:spPr>
          <a:xfrm>
            <a:off x="5611101" y="5579500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0 0 0 0 0 0 0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8" name="Rectangle 26"/>
          <p:cNvSpPr/>
          <p:nvPr/>
        </p:nvSpPr>
        <p:spPr>
          <a:xfrm>
            <a:off x="7293278" y="4660024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0 0 0 0 0 0 0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9" name="Rectangle 26"/>
          <p:cNvSpPr/>
          <p:nvPr/>
        </p:nvSpPr>
        <p:spPr>
          <a:xfrm>
            <a:off x="7260042" y="4867029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0 0 0 0 0 0 0 0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90" name="Rectangle 26"/>
          <p:cNvSpPr/>
          <p:nvPr/>
        </p:nvSpPr>
        <p:spPr>
          <a:xfrm>
            <a:off x="7286490" y="5108727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0 0 0 0 0 0 0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1" name="Rectangle 26"/>
          <p:cNvSpPr/>
          <p:nvPr/>
        </p:nvSpPr>
        <p:spPr>
          <a:xfrm>
            <a:off x="7317979" y="5315732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                      </a:t>
            </a:r>
            <a:r>
              <a:rPr lang="en-US" altLang="zh-CN" dirty="0">
                <a:solidFill>
                  <a:srgbClr val="0000FF"/>
                </a:solidFill>
              </a:rPr>
              <a:t>0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92" name="Rectangle 26"/>
          <p:cNvSpPr/>
          <p:nvPr/>
        </p:nvSpPr>
        <p:spPr>
          <a:xfrm>
            <a:off x="7286489" y="5579500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0 0 0 0 0 0 0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94" name="直线连接符 93"/>
          <p:cNvCxnSpPr/>
          <p:nvPr/>
        </p:nvCxnSpPr>
        <p:spPr>
          <a:xfrm>
            <a:off x="3426991" y="5162047"/>
            <a:ext cx="5342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3347775" y="4868454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XOR</a:t>
            </a:r>
            <a:endParaRPr lang="zh-CN" altLang="en-US" dirty="0"/>
          </a:p>
        </p:txBody>
      </p:sp>
      <p:cxnSp>
        <p:nvCxnSpPr>
          <p:cNvPr id="96" name="直线连接符 95"/>
          <p:cNvCxnSpPr/>
          <p:nvPr/>
        </p:nvCxnSpPr>
        <p:spPr>
          <a:xfrm>
            <a:off x="3441790" y="5647740"/>
            <a:ext cx="5342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3522335" y="533780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621955" y="5337802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latin typeface="Heiti SC Medium" pitchFamily="2" charset="-128"/>
                <a:ea typeface="Heiti SC Medium" pitchFamily="2" charset="-128"/>
              </a:rPr>
              <a:t>相同为</a:t>
            </a:r>
            <a:r>
              <a:rPr lang="en-US" altLang="zh-CN" sz="1400" b="1" dirty="0">
                <a:latin typeface="Heiti SC Medium" pitchFamily="2" charset="-128"/>
                <a:ea typeface="Heiti SC Medium" pitchFamily="2" charset="-128"/>
              </a:rPr>
              <a:t>0</a:t>
            </a:r>
            <a:endParaRPr lang="en-US" altLang="zh-CN" sz="1400" b="1" dirty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lang="zh-CN" altLang="en-US" sz="1400" b="1" dirty="0">
                <a:latin typeface="Heiti SC Medium" pitchFamily="2" charset="-128"/>
                <a:ea typeface="Heiti SC Medium" pitchFamily="2" charset="-128"/>
              </a:rPr>
              <a:t>相异为</a:t>
            </a:r>
            <a:r>
              <a:rPr lang="en-US" altLang="zh-CN" sz="1400" b="1" dirty="0">
                <a:latin typeface="Heiti SC Medium" pitchFamily="2" charset="-128"/>
                <a:ea typeface="Heiti SC Medium" pitchFamily="2" charset="-128"/>
              </a:rPr>
              <a:t>1</a:t>
            </a:r>
            <a:endParaRPr lang="zh-CN" altLang="en-US" sz="1400" b="1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00" name="Rectangle 26"/>
          <p:cNvSpPr/>
          <p:nvPr/>
        </p:nvSpPr>
        <p:spPr>
          <a:xfrm>
            <a:off x="3786713" y="5971465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0</a:t>
            </a:r>
            <a:r>
              <a:rPr lang="en-US" altLang="zh-CN" b="1" dirty="0">
                <a:solidFill>
                  <a:srgbClr val="669D35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1 1 1 1 1 1 1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1" name="Rectangle 26"/>
          <p:cNvSpPr/>
          <p:nvPr/>
        </p:nvSpPr>
        <p:spPr>
          <a:xfrm>
            <a:off x="5616966" y="5965704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1</a:t>
            </a:r>
            <a:r>
              <a:rPr lang="en-US" altLang="zh-CN" b="1" dirty="0">
                <a:solidFill>
                  <a:srgbClr val="669D35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0 0 0 0 0 0 0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02" name="Rectangle 26"/>
          <p:cNvSpPr/>
          <p:nvPr/>
        </p:nvSpPr>
        <p:spPr>
          <a:xfrm>
            <a:off x="7270514" y="5965704"/>
            <a:ext cx="149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</a:rPr>
              <a:t>0</a:t>
            </a:r>
            <a:r>
              <a:rPr lang="en-US" altLang="zh-CN" b="1" dirty="0">
                <a:solidFill>
                  <a:srgbClr val="669D35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0 0 0 0 0 0 0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局部小结</a:t>
            </a:r>
            <a:r>
              <a:rPr lang="zh-CN" altLang="en-US" sz="2400" dirty="0">
                <a:solidFill>
                  <a:srgbClr val="FFFF00"/>
                </a:solidFill>
              </a:rPr>
              <a:t>：整数类型的值与码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13473" y="1678941"/>
            <a:ext cx="933062" cy="288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补码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3225" y="2240715"/>
            <a:ext cx="1753559" cy="297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的最高位为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0925" y="2764171"/>
            <a:ext cx="2338159" cy="280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填充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字节，记为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(SS)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7085" y="3747832"/>
            <a:ext cx="2845836" cy="314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XOR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(SS)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记为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2062" y="4842856"/>
            <a:ext cx="1889451" cy="310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的十进制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0788" y="5394369"/>
            <a:ext cx="2592000" cy="306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求正负号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，否则为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-)</a:t>
            </a:r>
            <a:endParaRPr lang="zh-CN" altLang="en-US" sz="1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0654" y="5959899"/>
            <a:ext cx="2852267" cy="306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得到值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sz="1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8" idx="2"/>
            <a:endCxn id="15" idx="0"/>
          </p:cNvCxnSpPr>
          <p:nvPr/>
        </p:nvCxnSpPr>
        <p:spPr>
          <a:xfrm>
            <a:off x="1680004" y="1967673"/>
            <a:ext cx="1" cy="273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15" idx="2"/>
            <a:endCxn id="16" idx="0"/>
          </p:cNvCxnSpPr>
          <p:nvPr/>
        </p:nvCxnSpPr>
        <p:spPr>
          <a:xfrm>
            <a:off x="1680005" y="2537944"/>
            <a:ext cx="0" cy="22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16" idx="2"/>
            <a:endCxn id="18" idx="0"/>
          </p:cNvCxnSpPr>
          <p:nvPr/>
        </p:nvCxnSpPr>
        <p:spPr>
          <a:xfrm flipH="1">
            <a:off x="1680003" y="3044403"/>
            <a:ext cx="2" cy="70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19" idx="2"/>
            <a:endCxn id="21" idx="0"/>
          </p:cNvCxnSpPr>
          <p:nvPr/>
        </p:nvCxnSpPr>
        <p:spPr>
          <a:xfrm>
            <a:off x="1676788" y="5153304"/>
            <a:ext cx="0" cy="24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1" idx="2"/>
            <a:endCxn id="22" idx="0"/>
          </p:cNvCxnSpPr>
          <p:nvPr/>
        </p:nvCxnSpPr>
        <p:spPr>
          <a:xfrm>
            <a:off x="1676788" y="5700843"/>
            <a:ext cx="0" cy="259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18" idx="2"/>
            <a:endCxn id="19" idx="0"/>
          </p:cNvCxnSpPr>
          <p:nvPr/>
        </p:nvCxnSpPr>
        <p:spPr>
          <a:xfrm flipH="1">
            <a:off x="1676788" y="4062201"/>
            <a:ext cx="3215" cy="78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3400662" y="1264070"/>
            <a:ext cx="5514391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536575" indent="-53657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430" indent="-44323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+mn-lt"/>
              </a:rPr>
              <a:t>(K)</a:t>
            </a:r>
            <a:r>
              <a:rPr lang="en-US" altLang="zh-CN" sz="2000" baseline="-25000" dirty="0">
                <a:latin typeface="+mn-lt"/>
              </a:rPr>
              <a:t>2</a:t>
            </a:r>
            <a:r>
              <a:rPr lang="zh-CN" altLang="en-US" sz="2000" dirty="0">
                <a:latin typeface="+mn-lt"/>
              </a:rPr>
              <a:t>为</a:t>
            </a:r>
            <a:r>
              <a:rPr lang="en-US" altLang="zh-CN" sz="2000" dirty="0">
                <a:solidFill>
                  <a:srgbClr val="0000FF"/>
                </a:solidFill>
              </a:rPr>
              <a:t>1</a:t>
            </a:r>
            <a:r>
              <a:rPr lang="en-US" altLang="zh-CN" sz="2000" dirty="0">
                <a:solidFill>
                  <a:srgbClr val="FF0000"/>
                </a:solidFill>
              </a:rPr>
              <a:t> 1 1 1 1 1 1 1</a:t>
            </a:r>
            <a:r>
              <a:rPr lang="zh-CN" altLang="en-US" sz="2000" dirty="0">
                <a:solidFill>
                  <a:srgbClr val="FF0000"/>
                </a:solidFill>
              </a:rPr>
              <a:t>   </a:t>
            </a:r>
            <a:r>
              <a:rPr lang="en-US" altLang="zh-CN" sz="2000" dirty="0">
                <a:solidFill>
                  <a:srgbClr val="FF0000"/>
                </a:solidFill>
              </a:rPr>
              <a:t>1 0 0 0 0 0 0 0</a:t>
            </a:r>
            <a:r>
              <a:rPr lang="en-US" altLang="zh-CN" sz="2000" dirty="0">
                <a:latin typeface="+mn-lt"/>
              </a:rPr>
              <a:t>;n</a:t>
            </a:r>
            <a:r>
              <a:rPr lang="zh-CN" altLang="en-US" sz="2000" dirty="0">
                <a:latin typeface="+mn-lt"/>
              </a:rPr>
              <a:t>为</a:t>
            </a:r>
            <a:r>
              <a:rPr lang="en-US" altLang="zh-CN" sz="2000" dirty="0">
                <a:latin typeface="+mn-lt"/>
              </a:rPr>
              <a:t>2</a:t>
            </a:r>
            <a:r>
              <a:rPr lang="zh-CN" altLang="en-US" sz="2000" dirty="0">
                <a:latin typeface="+mn-lt"/>
              </a:rPr>
              <a:t>。举例如下：</a:t>
            </a:r>
            <a:endParaRPr lang="zh-CN" altLang="en-US" sz="2000" dirty="0">
              <a:latin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23937" y="5285949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6118941" y="4730244"/>
            <a:ext cx="535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128</a:t>
            </a:r>
            <a:endParaRPr lang="zh-CN" altLang="en-US" dirty="0"/>
          </a:p>
        </p:txBody>
      </p:sp>
      <p:sp>
        <p:nvSpPr>
          <p:cNvPr id="51" name="Rectangle 26"/>
          <p:cNvSpPr/>
          <p:nvPr/>
        </p:nvSpPr>
        <p:spPr>
          <a:xfrm>
            <a:off x="4852203" y="4281961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0 0 0 0 0 0 0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4" name="Rectangle 26"/>
          <p:cNvSpPr/>
          <p:nvPr/>
        </p:nvSpPr>
        <p:spPr>
          <a:xfrm>
            <a:off x="6185231" y="212431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1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57" name="Rectangle 26"/>
          <p:cNvSpPr/>
          <p:nvPr/>
        </p:nvSpPr>
        <p:spPr>
          <a:xfrm>
            <a:off x="4835897" y="2636539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1 1 1 1 1 1 1 1</a:t>
            </a:r>
            <a:r>
              <a:rPr lang="zh-CN" altLang="en-US" dirty="0">
                <a:solidFill>
                  <a:srgbClr val="0000FF"/>
                </a:solidFill>
              </a:rPr>
              <a:t>   </a:t>
            </a:r>
            <a:r>
              <a:rPr lang="en-US" altLang="zh-CN" dirty="0">
                <a:solidFill>
                  <a:srgbClr val="0000FF"/>
                </a:solidFill>
              </a:rPr>
              <a:t>1 1 1 1 1 1 1 1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83" name="Rectangle 26"/>
          <p:cNvSpPr/>
          <p:nvPr/>
        </p:nvSpPr>
        <p:spPr>
          <a:xfrm>
            <a:off x="4830996" y="3269063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 1 1 1 1 1 1 1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r>
              <a:rPr lang="en-US" altLang="zh-CN" dirty="0">
                <a:solidFill>
                  <a:srgbClr val="FF0000"/>
                </a:solidFill>
              </a:rPr>
              <a:t>1 0 0 0 0 0 0 0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4" name="Rectangle 26"/>
          <p:cNvSpPr/>
          <p:nvPr/>
        </p:nvSpPr>
        <p:spPr>
          <a:xfrm>
            <a:off x="4852203" y="3504061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solidFill>
                  <a:srgbClr val="0000FF"/>
                </a:solidFill>
              </a:rPr>
              <a:t>1 1 1 1 1 1 1 1</a:t>
            </a:r>
            <a:r>
              <a:rPr lang="zh-CN" altLang="en-US" dirty="0">
                <a:solidFill>
                  <a:srgbClr val="0000FF"/>
                </a:solidFill>
              </a:rPr>
              <a:t>   </a:t>
            </a:r>
            <a:r>
              <a:rPr lang="en-US" altLang="zh-CN" dirty="0">
                <a:solidFill>
                  <a:srgbClr val="0000FF"/>
                </a:solidFill>
              </a:rPr>
              <a:t>1 1 1 1 1 1 1 1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86" name="Rectangle 26"/>
          <p:cNvSpPr/>
          <p:nvPr/>
        </p:nvSpPr>
        <p:spPr>
          <a:xfrm>
            <a:off x="6300282" y="4000617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                      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endParaRPr lang="en-US" altLang="zh-CN" dirty="0">
              <a:solidFill>
                <a:srgbClr val="0000FF"/>
              </a:solidFill>
            </a:endParaRPr>
          </a:p>
        </p:txBody>
      </p:sp>
      <p:cxnSp>
        <p:nvCxnSpPr>
          <p:cNvPr id="94" name="直线连接符 93"/>
          <p:cNvCxnSpPr/>
          <p:nvPr/>
        </p:nvCxnSpPr>
        <p:spPr>
          <a:xfrm>
            <a:off x="3400662" y="3799079"/>
            <a:ext cx="5342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3321446" y="3505486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XOR</a:t>
            </a:r>
            <a:endParaRPr lang="zh-CN" altLang="en-US" dirty="0"/>
          </a:p>
        </p:txBody>
      </p:sp>
      <p:cxnSp>
        <p:nvCxnSpPr>
          <p:cNvPr id="96" name="直线连接符 95"/>
          <p:cNvCxnSpPr/>
          <p:nvPr/>
        </p:nvCxnSpPr>
        <p:spPr>
          <a:xfrm>
            <a:off x="3415461" y="4284772"/>
            <a:ext cx="5342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3496006" y="39748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67" name="Rectangle 26"/>
          <p:cNvSpPr/>
          <p:nvPr/>
        </p:nvSpPr>
        <p:spPr>
          <a:xfrm>
            <a:off x="4858989" y="3759662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>
                <a:solidFill>
                  <a:srgbClr val="669D35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1 1 1 1 1 1 1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9" name="Rectangle 26"/>
          <p:cNvSpPr/>
          <p:nvPr/>
        </p:nvSpPr>
        <p:spPr>
          <a:xfrm>
            <a:off x="4835899" y="1599208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 1 1 1 1 1 1 1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r>
              <a:rPr lang="en-US" altLang="zh-CN" dirty="0">
                <a:solidFill>
                  <a:srgbClr val="FF0000"/>
                </a:solidFill>
              </a:rPr>
              <a:t>1 0 0 0 0 0 0 0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0" name="Text Box 51"/>
          <p:cNvSpPr txBox="1">
            <a:spLocks noChangeArrowheads="1"/>
          </p:cNvSpPr>
          <p:nvPr/>
        </p:nvSpPr>
        <p:spPr bwMode="auto">
          <a:xfrm>
            <a:off x="6996" y="1192566"/>
            <a:ext cx="2614517" cy="340735"/>
          </a:xfrm>
          <a:prstGeom prst="rect">
            <a:avLst/>
          </a:prstGeom>
          <a:solidFill>
            <a:srgbClr val="336699"/>
          </a:solidFill>
          <a:ln w="3175" algn="ctr">
            <a:solidFill>
              <a:srgbClr val="0000FF"/>
            </a:solidFill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zh-CN" altLang="en-US" b="1" dirty="0"/>
              <a:t>有符号整数：从补码到值</a:t>
            </a:r>
            <a:endParaRPr lang="zh-CN" altLang="en-US" b="1" dirty="0"/>
          </a:p>
        </p:txBody>
      </p:sp>
      <p:sp>
        <p:nvSpPr>
          <p:cNvPr id="63" name="矩形 62"/>
          <p:cNvSpPr/>
          <p:nvPr/>
        </p:nvSpPr>
        <p:spPr>
          <a:xfrm>
            <a:off x="6048408" y="5897391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-128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局部小结</a:t>
            </a:r>
            <a:r>
              <a:rPr lang="zh-CN" altLang="en-US" sz="2400" dirty="0">
                <a:solidFill>
                  <a:srgbClr val="FFFF00"/>
                </a:solidFill>
              </a:rPr>
              <a:t>：整数类型的值与码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10256" y="2713591"/>
            <a:ext cx="933062" cy="288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补码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2062" y="4969534"/>
            <a:ext cx="1889451" cy="310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(K)</a:t>
            </a:r>
            <a:r>
              <a:rPr lang="en-US" altLang="zh-CN" sz="1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的十进制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sz="1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8" idx="2"/>
            <a:endCxn id="19" idx="0"/>
          </p:cNvCxnSpPr>
          <p:nvPr/>
        </p:nvCxnSpPr>
        <p:spPr>
          <a:xfrm>
            <a:off x="1676787" y="3002323"/>
            <a:ext cx="1" cy="196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3400662" y="1264070"/>
            <a:ext cx="5514391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536575" indent="-53657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00430" indent="-44323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+mn-lt"/>
              </a:rPr>
              <a:t>(K)</a:t>
            </a:r>
            <a:r>
              <a:rPr lang="en-US" altLang="zh-CN" sz="2000" baseline="-25000" dirty="0">
                <a:latin typeface="+mn-lt"/>
              </a:rPr>
              <a:t>2</a:t>
            </a:r>
            <a:r>
              <a:rPr lang="zh-CN" altLang="en-US" sz="2000" dirty="0">
                <a:latin typeface="+mn-lt"/>
              </a:rPr>
              <a:t>为</a:t>
            </a:r>
            <a:r>
              <a:rPr lang="en-US" altLang="zh-CN" sz="2000" dirty="0">
                <a:solidFill>
                  <a:srgbClr val="FF0000"/>
                </a:solidFill>
              </a:rPr>
              <a:t>1 1 1 1 1 1 1 1</a:t>
            </a:r>
            <a:r>
              <a:rPr lang="zh-CN" altLang="en-US" sz="2000" dirty="0">
                <a:solidFill>
                  <a:srgbClr val="FF0000"/>
                </a:solidFill>
              </a:rPr>
              <a:t>   </a:t>
            </a:r>
            <a:r>
              <a:rPr lang="en-US" altLang="zh-CN" sz="2000" dirty="0">
                <a:solidFill>
                  <a:srgbClr val="FF0000"/>
                </a:solidFill>
              </a:rPr>
              <a:t>1 0 0 0 0 0 0 0</a:t>
            </a:r>
            <a:r>
              <a:rPr lang="zh-CN" altLang="en-US" sz="2000" dirty="0"/>
              <a:t>，</a:t>
            </a:r>
            <a:r>
              <a:rPr lang="zh-CN" altLang="en-US" sz="2000" dirty="0">
                <a:latin typeface="+mn-lt"/>
              </a:rPr>
              <a:t>举例如下：</a:t>
            </a:r>
            <a:endParaRPr lang="zh-CN" altLang="en-US" sz="2000" dirty="0">
              <a:latin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68022" y="3614419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-</a:t>
            </a:r>
            <a:endParaRPr lang="zh-CN" altLang="en-US" b="1" dirty="0"/>
          </a:p>
        </p:txBody>
      </p:sp>
      <p:sp>
        <p:nvSpPr>
          <p:cNvPr id="45" name="矩形 44"/>
          <p:cNvSpPr/>
          <p:nvPr/>
        </p:nvSpPr>
        <p:spPr>
          <a:xfrm rot="16200000">
            <a:off x="6083033" y="298640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69" name="Rectangle 26"/>
          <p:cNvSpPr/>
          <p:nvPr/>
        </p:nvSpPr>
        <p:spPr>
          <a:xfrm>
            <a:off x="4740926" y="2673291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1 1 1 1 1 1 1 1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r>
              <a:rPr lang="en-US" altLang="zh-CN" dirty="0">
                <a:solidFill>
                  <a:srgbClr val="FF0000"/>
                </a:solidFill>
              </a:rPr>
              <a:t>1 0 0 0 0 0 0 0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0" name="Text Box 51"/>
          <p:cNvSpPr txBox="1">
            <a:spLocks noChangeArrowheads="1"/>
          </p:cNvSpPr>
          <p:nvPr/>
        </p:nvSpPr>
        <p:spPr bwMode="auto">
          <a:xfrm>
            <a:off x="6996" y="1192566"/>
            <a:ext cx="2614517" cy="340735"/>
          </a:xfrm>
          <a:prstGeom prst="rect">
            <a:avLst/>
          </a:prstGeom>
          <a:solidFill>
            <a:srgbClr val="336699"/>
          </a:solidFill>
          <a:ln w="3175" algn="ctr">
            <a:solidFill>
              <a:srgbClr val="0000FF"/>
            </a:solidFill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/>
            <a:r>
              <a:rPr lang="zh-CN" altLang="en-US" b="1" dirty="0"/>
              <a:t>无符号整数：从补码到值</a:t>
            </a:r>
            <a:endParaRPr lang="zh-CN" altLang="en-US" b="1" dirty="0"/>
          </a:p>
        </p:txBody>
      </p:sp>
      <p:sp>
        <p:nvSpPr>
          <p:cNvPr id="63" name="矩形 62"/>
          <p:cNvSpPr/>
          <p:nvPr/>
        </p:nvSpPr>
        <p:spPr>
          <a:xfrm>
            <a:off x="5509281" y="4289733"/>
            <a:ext cx="1297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65535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127</a:t>
            </a:r>
            <a:endParaRPr lang="zh-CN" altLang="en-US" dirty="0"/>
          </a:p>
        </p:txBody>
      </p:sp>
      <p:sp>
        <p:nvSpPr>
          <p:cNvPr id="38" name="Rectangle 26"/>
          <p:cNvSpPr/>
          <p:nvPr/>
        </p:nvSpPr>
        <p:spPr>
          <a:xfrm>
            <a:off x="4714481" y="3274763"/>
            <a:ext cx="30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1 1 1 1 1 1 1 1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r>
              <a:rPr lang="en-US" altLang="zh-CN" dirty="0">
                <a:solidFill>
                  <a:srgbClr val="FF0000"/>
                </a:solidFill>
              </a:rPr>
              <a:t>1 1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9" name="Rectangle 26"/>
          <p:cNvSpPr/>
          <p:nvPr/>
        </p:nvSpPr>
        <p:spPr>
          <a:xfrm>
            <a:off x="4740926" y="3645802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0 0 0 0 0 0 0 0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r>
              <a:rPr lang="en-US" altLang="zh-CN" dirty="0">
                <a:solidFill>
                  <a:srgbClr val="FF0000"/>
                </a:solidFill>
              </a:rPr>
              <a:t>0 1 1 1 1 1 1 1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 rot="16200000">
            <a:off x="6083033" y="398907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 rot="16200000">
            <a:off x="6080605" y="461491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45764" y="4940092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65408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局部小结</a:t>
            </a:r>
            <a:r>
              <a:rPr lang="zh-CN" altLang="en-US" sz="2400" dirty="0">
                <a:solidFill>
                  <a:srgbClr val="FFFF00"/>
                </a:solidFill>
              </a:rPr>
              <a:t>：整数类型的值与码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48012" y="1166842"/>
            <a:ext cx="664797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是根据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得到的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程序执行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关心的是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，程序员关心的是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kumimoji="1"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kumimoji="1"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有意义，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kumimoji="1"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有意义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r>
              <a:rPr kumimoji="1"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，都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转换成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进行计算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看到</a:t>
            </a:r>
            <a:r>
              <a:rPr kumimoji="1"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，都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转换于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计算结果的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endParaRPr kumimoji="1"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码相同，但类型不同，则值不同</a:t>
            </a:r>
            <a:endParaRPr kumimoji="1"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扩展思考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41514" y="1292425"/>
            <a:ext cx="32884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GB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unsigned</a:t>
            </a:r>
            <a:r>
              <a:rPr lang="zh-CN" altLang="en-US" sz="1600" dirty="0">
                <a:solidFill>
                  <a:srgbClr val="AA0D91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</a:t>
            </a:r>
            <a:r>
              <a:rPr lang="en-GB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nt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GB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unsigned</a:t>
            </a:r>
            <a:r>
              <a:rPr lang="zh-CN" altLang="en-US" sz="1600" dirty="0">
                <a:solidFill>
                  <a:srgbClr val="AA0D91"/>
                </a:solidFill>
                <a:latin typeface="Menlo" panose="020B0609030804020204" pitchFamily="49" charset="0"/>
              </a:rPr>
              <a:t> </a:t>
            </a:r>
            <a:r>
              <a:rPr lang="en-GB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b;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a = </a:t>
            </a:r>
            <a:r>
              <a:rPr lang="en-GB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2147483647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GB" altLang="zh-CN" sz="1600" dirty="0">
              <a:solidFill>
                <a:srgbClr val="1C00CF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b = a + </a:t>
            </a:r>
            <a:r>
              <a:rPr lang="en-GB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37695" y="1297240"/>
            <a:ext cx="32884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</a:t>
            </a:r>
            <a:r>
              <a:rPr lang="en-GB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nt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GB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b;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a = </a:t>
            </a:r>
            <a:r>
              <a:rPr lang="en-GB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2147483647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GB" altLang="zh-CN" sz="1600" dirty="0">
              <a:solidFill>
                <a:srgbClr val="1C00CF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b = a + </a:t>
            </a:r>
            <a:r>
              <a:rPr lang="en-GB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GB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GB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22197" y="16463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10109" y="16651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相比：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85730" y="3272640"/>
            <a:ext cx="52132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空间开辟、值到码的转换、码的计算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有何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之处？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无符号整型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的值是多少，为什么？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1247" y="1190613"/>
            <a:ext cx="8403771" cy="50315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假设（不代表实际情况）数据在内存中排列存储的规则如下：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en-US" altLang="zh-CN" sz="1800" dirty="0"/>
              <a:t>int</a:t>
            </a:r>
            <a:r>
              <a:rPr kumimoji="1" lang="zh-CN" altLang="en-US" sz="1800" dirty="0"/>
              <a:t>类型占连续的两个字节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en-US" altLang="zh-CN" sz="1800" dirty="0"/>
              <a:t>int</a:t>
            </a:r>
            <a:r>
              <a:rPr kumimoji="1" lang="zh-CN" altLang="en-US" sz="1800" dirty="0"/>
              <a:t>类型包含符号位的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字节（习惯上称为高</a:t>
            </a:r>
            <a:r>
              <a:rPr kumimoji="1" lang="en-US" altLang="zh-CN" sz="1800" dirty="0"/>
              <a:t>8</a:t>
            </a:r>
            <a:r>
              <a:rPr kumimoji="1" lang="zh-CN" altLang="en-US" sz="1800" dirty="0"/>
              <a:t>位或高字节）占据地址大的内存单元（习惯上称为高端内存）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变量地址范围（内存单元编号），按定义的先后顺序，逆序连续排列：先定义变量的地址 </a:t>
            </a:r>
            <a:r>
              <a:rPr kumimoji="1" lang="en-US" altLang="zh-CN" sz="1800" dirty="0"/>
              <a:t>&gt;</a:t>
            </a:r>
            <a:r>
              <a:rPr kumimoji="1" lang="zh-CN" altLang="en-US" sz="1800" dirty="0"/>
              <a:t> 后定义变量的地址</a:t>
            </a:r>
            <a:endParaRPr kumimoji="1" lang="en-US" altLang="zh-CN" sz="18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请写出有下列代码中变量</a:t>
            </a:r>
            <a:r>
              <a:rPr kumimoji="1" lang="en-US" altLang="zh-CN" sz="2000" dirty="0"/>
              <a:t>Num1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Num2</a:t>
            </a:r>
            <a:r>
              <a:rPr kumimoji="1" lang="zh-CN" altLang="en-US" sz="2000" dirty="0"/>
              <a:t>对应内存的各</a:t>
            </a:r>
            <a:r>
              <a:rPr kumimoji="1" lang="en-US" altLang="zh-CN" sz="2000" dirty="0"/>
              <a:t>bit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000" dirty="0"/>
              <a:t>        </a:t>
            </a:r>
            <a:r>
              <a:rPr kumimoji="1" lang="en-US" altLang="zh-CN" sz="2000" dirty="0"/>
              <a:t>int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Num1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32767</a:t>
            </a:r>
            <a:r>
              <a:rPr kumimoji="1" lang="zh-CN" altLang="en-US" sz="2000" dirty="0"/>
              <a:t>；</a:t>
            </a:r>
            <a:endParaRPr kumimoji="1"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000" dirty="0"/>
              <a:t>        </a:t>
            </a:r>
            <a:r>
              <a:rPr kumimoji="1" lang="en-US" altLang="zh-CN" sz="2000" dirty="0"/>
              <a:t>int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Num2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-32768</a:t>
            </a:r>
            <a:r>
              <a:rPr kumimoji="1" lang="zh-CN" altLang="en-US" sz="2000" dirty="0"/>
              <a:t>；</a:t>
            </a:r>
            <a:endParaRPr kumimoji="1"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程序化思考训练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1165B-B9AD-4C61-856C-FDEF0446D49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4110549" y="4631655"/>
          <a:ext cx="4782204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356"/>
                <a:gridCol w="531356"/>
                <a:gridCol w="531356"/>
                <a:gridCol w="531356"/>
                <a:gridCol w="531356"/>
                <a:gridCol w="531356"/>
                <a:gridCol w="531356"/>
                <a:gridCol w="531356"/>
                <a:gridCol w="531356"/>
              </a:tblGrid>
              <a:tr h="225097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altLang="zh-CN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1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altLang="zh-CN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1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altLang="zh-CN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1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altLang="zh-CN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1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altLang="zh-CN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1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altLang="zh-CN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1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altLang="zh-CN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1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altLang="zh-CN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sz="1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2250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0x00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2250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0x01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2250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0x02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2250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0x03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0624" y="6414407"/>
            <a:ext cx="3288432" cy="365125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课程介绍</a:t>
            </a:r>
            <a:r>
              <a:rPr lang="zh-CN" altLang="en-US" sz="2400" dirty="0">
                <a:solidFill>
                  <a:srgbClr val="FFFF00"/>
                </a:solidFill>
              </a:rPr>
              <a:t>：难不难？也难，也不难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E055D-DD10-42DF-A1D1-87C04C432B3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552" y="1474067"/>
            <a:ext cx="8527845" cy="454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程序设计对大家来说是陌生的，是困难的，难点在于：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与原来的学习模式不同。编程没有背代码的选项。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“做题家”并不会快速提高。不能期望通过大量习题，掌握程序设计的真谛。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从“学以致考”到“学以致用”，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重要的是理性的、严谨的、逻辑思考过程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程序化思考训练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858179" y="2767280"/>
            <a:ext cx="55691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kumimoji="1"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63566" y="5783797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你是否会选择写程序来解决这个问题？</a:t>
            </a:r>
            <a:endParaRPr kumimoji="1"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程序化思考训练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6480" y="3049735"/>
            <a:ext cx="871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2147483647</a:t>
            </a:r>
            <a:r>
              <a:rPr kumimoji="1"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20125398</a:t>
            </a:r>
            <a:r>
              <a:rPr kumimoji="1"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kumimoji="1"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34322" y="579470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你是否会选择写程序来解决这个问题？</a:t>
            </a:r>
            <a:endParaRPr kumimoji="1"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程序化思考训练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6478" y="3801676"/>
            <a:ext cx="871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2147483647</a:t>
            </a:r>
            <a:r>
              <a:rPr kumimoji="1"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20125398</a:t>
            </a:r>
            <a:r>
              <a:rPr kumimoji="1"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kumimoji="1"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88210" y="5784239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两个问题的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相同点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不同点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  <a:endParaRPr kumimoji="1"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87422" y="1726296"/>
            <a:ext cx="55691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kumimoji="1"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程序化思考训练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627163" y="2820975"/>
            <a:ext cx="55787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kumimoji="1"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417" y="5786084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编程适合解决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模式固定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数值不固定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简单问题</a:t>
            </a:r>
            <a:endParaRPr kumimoji="1"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程序化思考训练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50746" y="2767280"/>
            <a:ext cx="79079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加到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100=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kumimoji="1"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34322" y="579470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你是否会选择写程序来解决这个问题？</a:t>
            </a:r>
            <a:endParaRPr kumimoji="1"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程序化思考训练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34153" y="2767280"/>
            <a:ext cx="85411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加到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1000=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kumimoji="1"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34322" y="579470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你是否会选择写程序来解决这个问题？</a:t>
            </a:r>
            <a:endParaRPr kumimoji="1"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程序化思考训练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40235" y="1759146"/>
            <a:ext cx="79079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加到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100=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kumimoji="1"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641" y="3587087"/>
            <a:ext cx="85411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加到</a:t>
            </a:r>
            <a:r>
              <a:rPr kumimoji="1"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1000=</a:t>
            </a:r>
            <a:r>
              <a:rPr kumimoji="1"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kumimoji="1"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88210" y="5784239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两个问题的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相同点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不同点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  <a:endParaRPr kumimoji="1"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程序化思考训练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56994" y="130968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等差数列求和公式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9678" y="5838725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数学逻辑可以转化为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优雅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的代码执行模式</a:t>
            </a:r>
            <a:endParaRPr kumimoji="1"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195670"/>
            <a:ext cx="3827146" cy="8743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2393" y="1974140"/>
            <a:ext cx="6716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[]) {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Min 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"Input the min number:\n"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"%d"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&amp;Min);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Max 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"Input the max number:\n"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"%d"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&amp;Max);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Sum 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Count = Max - Min +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Sum = Count * Min + Count * (Count -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/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"Sum is %d\n"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Sum);</a:t>
            </a:r>
            <a:endParaRPr lang="en-US" altLang="zh-CN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C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程序化思考训练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091192" y="1232235"/>
            <a:ext cx="496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以下数字之和</a:t>
            </a:r>
            <a:r>
              <a:rPr kumimoji="1"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kumimoji="1"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34322" y="579470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你是否会选择写程序来解决这个问题？</a:t>
            </a:r>
            <a:endParaRPr kumimoji="1"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53061" y="2221265"/>
          <a:ext cx="5237875" cy="3457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7575"/>
                <a:gridCol w="1047575"/>
                <a:gridCol w="1047575"/>
                <a:gridCol w="1047575"/>
                <a:gridCol w="1047575"/>
              </a:tblGrid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434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550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929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702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457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706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26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748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346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990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268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131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361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102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698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962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725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656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554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149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970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352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345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651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843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766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152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186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978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731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146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783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809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462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638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286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774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588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873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333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536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671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759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674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721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程序化思考训练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783417" y="1232235"/>
            <a:ext cx="5577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以下数字最大值</a:t>
            </a:r>
            <a:r>
              <a:rPr kumimoji="1"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kumimoji="1"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34322" y="579470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你是否会选择写程序来解决这个问题？</a:t>
            </a:r>
            <a:endParaRPr kumimoji="1"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953061" y="2221265"/>
          <a:ext cx="5237875" cy="3457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7575"/>
                <a:gridCol w="1047575"/>
                <a:gridCol w="1047575"/>
                <a:gridCol w="1047575"/>
                <a:gridCol w="1047575"/>
              </a:tblGrid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434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550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929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702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457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706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26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748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346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990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268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131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361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102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698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962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725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656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554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149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970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352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345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651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843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766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152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186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978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731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146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783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809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462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638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286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774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588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873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333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536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671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2032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759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674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</a:rPr>
                        <a:t>721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8626" y="1785685"/>
            <a:ext cx="8403771" cy="3917239"/>
          </a:xfrm>
        </p:spPr>
        <p:txBody>
          <a:bodyPr>
            <a:normAutofit/>
          </a:bodyPr>
          <a:lstStyle/>
          <a:p>
            <a:r>
              <a:rPr lang="zh-CN" altLang="en-US" dirty="0"/>
              <a:t>从计算机工作的角度</a:t>
            </a:r>
            <a:r>
              <a:rPr lang="zh-CN" altLang="en-US" b="1" dirty="0">
                <a:solidFill>
                  <a:srgbClr val="C00000"/>
                </a:solidFill>
              </a:rPr>
              <a:t>理解</a:t>
            </a:r>
            <a:r>
              <a:rPr lang="en-US" altLang="zh-CN" dirty="0"/>
              <a:t>C/C++</a:t>
            </a:r>
            <a:r>
              <a:rPr lang="zh-CN" altLang="en-US" dirty="0"/>
              <a:t>语言与程序设计</a:t>
            </a:r>
            <a:endParaRPr lang="en-US" altLang="zh-CN" dirty="0"/>
          </a:p>
          <a:p>
            <a:r>
              <a:rPr lang="zh-CN" altLang="en-US" dirty="0"/>
              <a:t>模仿、改写、编写</a:t>
            </a:r>
            <a:endParaRPr lang="zh-CN" altLang="en-US" dirty="0"/>
          </a:p>
          <a:p>
            <a:r>
              <a:rPr lang="zh-CN" altLang="en-US" sz="2600" b="1" dirty="0">
                <a:solidFill>
                  <a:srgbClr val="C00000"/>
                </a:solidFill>
              </a:rPr>
              <a:t>实践非常非常重要</a:t>
            </a:r>
            <a:r>
              <a:rPr lang="zh-CN" altLang="en-US" dirty="0"/>
              <a:t>，编程过程中消化和巩固知识点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培养</a:t>
            </a:r>
            <a:r>
              <a:rPr lang="zh-CN" altLang="en-US" sz="2400" b="1" dirty="0">
                <a:solidFill>
                  <a:srgbClr val="C00000"/>
                </a:solidFill>
              </a:rPr>
              <a:t>良好的编程习惯</a:t>
            </a:r>
            <a:endParaRPr lang="zh-CN" altLang="en-US" sz="2400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课程介绍</a:t>
            </a:r>
            <a:r>
              <a:rPr lang="zh-CN" altLang="en-US" sz="2400" dirty="0">
                <a:solidFill>
                  <a:srgbClr val="FFFF00"/>
                </a:solidFill>
              </a:rPr>
              <a:t>：难不难？也难，也不难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E055D-DD10-42DF-A1D1-87C04C432B3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809361" y="3570781"/>
            <a:ext cx="753978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altLang="zh-CN" sz="2400" b="1" kern="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Daily programming assignments and weekly laboratory exercises are required</a:t>
            </a:r>
            <a:r>
              <a:rPr lang="zh-CN" altLang="en-US" sz="2400" kern="0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US" altLang="zh-CN" sz="2400" kern="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</a:pPr>
            <a:r>
              <a:rPr lang="en-US" altLang="zh-CN" sz="2400" dirty="0"/>
              <a:t>----MIT 6.087 Practical Programming in C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14" y="168825"/>
            <a:ext cx="9002485" cy="905377"/>
          </a:xfrm>
        </p:spPr>
        <p:txBody>
          <a:bodyPr>
            <a:normAutofit/>
          </a:bodyPr>
          <a:lstStyle/>
          <a:p>
            <a:r>
              <a:rPr lang="zh-CN" altLang="en-US" dirty="0"/>
              <a:t>程序化思考训练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061-79BD-4DE0-B221-D8412E080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37678" y="1468663"/>
            <a:ext cx="44694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赋值为 </a:t>
            </a:r>
            <a:r>
              <a:rPr kumimoji="1"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其余数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累加到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678" y="3663331"/>
            <a:ext cx="73949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赋值为 </a:t>
            </a:r>
            <a:r>
              <a:rPr kumimoji="1"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1"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其余数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比较，大就更新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值；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1087" y="5723022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编程适合解决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模式固定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规模不固定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重复性问题</a:t>
            </a:r>
            <a:endParaRPr kumimoji="1"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idx="1"/>
          </p:nvPr>
        </p:nvSpPr>
        <p:spPr>
          <a:xfrm>
            <a:off x="139959" y="1348268"/>
            <a:ext cx="8641183" cy="482869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Symbol" panose="05050102010706020507" pitchFamily="18" charset="2"/>
              </a:rPr>
              <a:t>只允许提交</a:t>
            </a:r>
            <a:r>
              <a:rPr lang="en-US" altLang="zh-CN" dirty="0">
                <a:sym typeface="Symbol" panose="05050102010706020507" pitchFamily="18" charset="2"/>
              </a:rPr>
              <a:t>1</a:t>
            </a:r>
            <a:r>
              <a:rPr lang="zh-CN" altLang="en-US" dirty="0">
                <a:sym typeface="Symbol" panose="05050102010706020507" pitchFamily="18" charset="2"/>
              </a:rPr>
              <a:t>个压缩文件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使用打包工具生成，压缩文件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压缩文件里</a:t>
            </a:r>
            <a:r>
              <a:rPr lang="zh-CN" altLang="en-US" dirty="0">
                <a:solidFill>
                  <a:srgbClr val="C00000"/>
                </a:solidFill>
                <a:sym typeface="Symbol" panose="05050102010706020507" pitchFamily="18" charset="2"/>
              </a:rPr>
              <a:t>仅</a:t>
            </a:r>
            <a:r>
              <a:rPr lang="zh-CN" altLang="en-US" dirty="0">
                <a:sym typeface="Symbol" panose="05050102010706020507" pitchFamily="18" charset="2"/>
              </a:rPr>
              <a:t>包含一个目录，目录名为学号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以学号为名字的目录下，包含若干扩展名为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c</a:t>
            </a:r>
            <a:r>
              <a:rPr lang="zh-CN" altLang="en-US" dirty="0">
                <a:sym typeface="Symbol" panose="05050102010706020507" pitchFamily="18" charset="2"/>
              </a:rPr>
              <a:t>和为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h</a:t>
            </a:r>
            <a:r>
              <a:rPr lang="zh-CN" altLang="en-US" dirty="0">
                <a:sym typeface="Symbol" panose="05050102010706020507" pitchFamily="18" charset="2"/>
              </a:rPr>
              <a:t>的源代码文件，不能有其他文件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每个源代码文件名为：学号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_</a:t>
            </a:r>
            <a:r>
              <a:rPr lang="en-US" altLang="zh-CN" dirty="0">
                <a:sym typeface="Symbol" panose="05050102010706020507" pitchFamily="18" charset="2"/>
              </a:rPr>
              <a:t>2</a:t>
            </a:r>
            <a:r>
              <a:rPr lang="zh-CN" altLang="en-US" dirty="0">
                <a:sym typeface="Symbol" panose="05050102010706020507" pitchFamily="18" charset="2"/>
              </a:rPr>
              <a:t>位作业索引号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_</a:t>
            </a:r>
            <a:r>
              <a:rPr lang="en-US" altLang="zh-CN" dirty="0">
                <a:sym typeface="Symbol" panose="05050102010706020507" pitchFamily="18" charset="2"/>
              </a:rPr>
              <a:t>2</a:t>
            </a:r>
            <a:r>
              <a:rPr lang="zh-CN" altLang="en-US" dirty="0">
                <a:sym typeface="Symbol" panose="05050102010706020507" pitchFamily="18" charset="2"/>
              </a:rPr>
              <a:t>位题号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_</a:t>
            </a:r>
            <a:r>
              <a:rPr lang="zh-CN" altLang="en-US" dirty="0">
                <a:sym typeface="Symbol" panose="05050102010706020507" pitchFamily="18" charset="2"/>
              </a:rPr>
              <a:t>附加说明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.c</a:t>
            </a:r>
            <a:r>
              <a:rPr lang="zh-CN" altLang="en-US" dirty="0">
                <a:solidFill>
                  <a:srgbClr val="C00000"/>
                </a:solidFill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或 学号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_</a:t>
            </a:r>
            <a:r>
              <a:rPr lang="en-US" altLang="zh-CN" dirty="0">
                <a:sym typeface="Symbol" panose="05050102010706020507" pitchFamily="18" charset="2"/>
              </a:rPr>
              <a:t>2</a:t>
            </a:r>
            <a:r>
              <a:rPr lang="zh-CN" altLang="en-US" dirty="0">
                <a:sym typeface="Symbol" panose="05050102010706020507" pitchFamily="18" charset="2"/>
              </a:rPr>
              <a:t>位作业索引号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_</a:t>
            </a:r>
            <a:r>
              <a:rPr lang="en-US" altLang="zh-CN" dirty="0">
                <a:sym typeface="Symbol" panose="05050102010706020507" pitchFamily="18" charset="2"/>
              </a:rPr>
              <a:t>2</a:t>
            </a:r>
            <a:r>
              <a:rPr lang="zh-CN" altLang="en-US" dirty="0">
                <a:sym typeface="Symbol" panose="05050102010706020507" pitchFamily="18" charset="2"/>
              </a:rPr>
              <a:t>位题号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_</a:t>
            </a:r>
            <a:r>
              <a:rPr lang="zh-CN" altLang="en-US" dirty="0">
                <a:sym typeface="Symbol" panose="05050102010706020507" pitchFamily="18" charset="2"/>
              </a:rPr>
              <a:t>附加说明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.h</a:t>
            </a: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作业提交标准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1589-95C3-42B1-8B1D-5D6DB0D704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idx="1"/>
          </p:nvPr>
        </p:nvSpPr>
        <p:spPr>
          <a:xfrm>
            <a:off x="139959" y="1348268"/>
            <a:ext cx="8641183" cy="482869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Symbol" panose="05050102010706020507" pitchFamily="18" charset="2"/>
              </a:rPr>
              <a:t>作业索引号：</a:t>
            </a:r>
            <a:r>
              <a:rPr lang="en-US" altLang="zh-CN" dirty="0">
                <a:sym typeface="Symbol" panose="05050102010706020507" pitchFamily="18" charset="2"/>
              </a:rPr>
              <a:t>01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所有题目源代码</a:t>
            </a:r>
            <a:r>
              <a:rPr lang="zh-CN" altLang="en-US" dirty="0">
                <a:solidFill>
                  <a:srgbClr val="C00000"/>
                </a:solidFill>
                <a:sym typeface="Symbol" panose="05050102010706020507" pitchFamily="18" charset="2"/>
              </a:rPr>
              <a:t>均无“附加说明” 及前导下划线</a:t>
            </a:r>
            <a:endParaRPr lang="en-US" altLang="zh-CN" dirty="0">
              <a:solidFill>
                <a:srgbClr val="C00000"/>
              </a:solidFill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所有题目仅提交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c</a:t>
            </a:r>
            <a:r>
              <a:rPr lang="zh-CN" altLang="en-US" dirty="0">
                <a:sym typeface="Symbol" panose="05050102010706020507" pitchFamily="18" charset="2"/>
              </a:rPr>
              <a:t>文件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所有题目</a:t>
            </a:r>
            <a:r>
              <a:rPr lang="zh-CN" altLang="en-US" dirty="0">
                <a:solidFill>
                  <a:srgbClr val="C00000"/>
                </a:solidFill>
                <a:sym typeface="Symbol" panose="05050102010706020507" pitchFamily="18" charset="2"/>
              </a:rPr>
              <a:t>均不能包含任何输入提示</a:t>
            </a:r>
            <a:r>
              <a:rPr lang="zh-CN" altLang="en-US" dirty="0">
                <a:sym typeface="Symbol" panose="05050102010706020507" pitchFamily="18" charset="2"/>
              </a:rPr>
              <a:t>（运行结果机器评价）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所有题目</a:t>
            </a:r>
            <a:r>
              <a:rPr lang="zh-CN" altLang="en-US" dirty="0">
                <a:solidFill>
                  <a:srgbClr val="C00000"/>
                </a:solidFill>
                <a:sym typeface="Symbol" panose="05050102010706020507" pitchFamily="18" charset="2"/>
              </a:rPr>
              <a:t>均不能包含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system("pause")</a:t>
            </a:r>
            <a:r>
              <a:rPr lang="zh-CN" altLang="en-US" dirty="0">
                <a:solidFill>
                  <a:srgbClr val="C00000"/>
                </a:solidFill>
                <a:sym typeface="Symbol" panose="05050102010706020507" pitchFamily="18" charset="2"/>
              </a:rPr>
              <a:t>；或类似功能的代码</a:t>
            </a:r>
            <a:r>
              <a:rPr lang="zh-CN" altLang="en-US" dirty="0">
                <a:sym typeface="Symbol" panose="05050102010706020507" pitchFamily="18" charset="2"/>
              </a:rPr>
              <a:t>（运行结果机器评价）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所有题目源代码中的</a:t>
            </a:r>
            <a:r>
              <a:rPr lang="zh-CN" altLang="en-US" dirty="0">
                <a:solidFill>
                  <a:srgbClr val="C00000"/>
                </a:solidFill>
                <a:sym typeface="Symbol" panose="05050102010706020507" pitchFamily="18" charset="2"/>
              </a:rPr>
              <a:t>变量、常量命名均需体现物理含义</a:t>
            </a:r>
            <a:r>
              <a:rPr lang="zh-CN" altLang="en-US" dirty="0">
                <a:sym typeface="Symbol" panose="05050102010706020507" pitchFamily="18" charset="2"/>
              </a:rPr>
              <a:t>，不可使用单字母命名或无意义的名字，特别不可使用拼音。</a:t>
            </a:r>
            <a:endParaRPr lang="en-US" altLang="zh-CN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次作业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1589-95C3-42B1-8B1D-5D6DB0D704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idx="1"/>
          </p:nvPr>
        </p:nvSpPr>
        <p:spPr>
          <a:xfrm>
            <a:off x="139959" y="1348269"/>
            <a:ext cx="8641183" cy="100934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sym typeface="Symbol" panose="05050102010706020507" pitchFamily="18" charset="2"/>
              </a:rPr>
              <a:t>01</a:t>
            </a:r>
            <a:r>
              <a:rPr lang="zh-CN" altLang="en-US" dirty="0">
                <a:sym typeface="Symbol" panose="05050102010706020507" pitchFamily="18" charset="2"/>
              </a:rPr>
              <a:t>题（学号</a:t>
            </a:r>
            <a:r>
              <a:rPr lang="en-US" altLang="zh-CN" dirty="0">
                <a:sym typeface="Symbol" panose="05050102010706020507" pitchFamily="18" charset="2"/>
              </a:rPr>
              <a:t>_01_01.c</a:t>
            </a:r>
            <a:r>
              <a:rPr lang="zh-CN" altLang="en-US" dirty="0">
                <a:sym typeface="Symbol" panose="05050102010706020507" pitchFamily="18" charset="2"/>
              </a:rPr>
              <a:t>）：安装</a:t>
            </a:r>
            <a:r>
              <a:rPr lang="en-US" altLang="zh-CN" dirty="0">
                <a:sym typeface="Symbol" panose="05050102010706020507" pitchFamily="18" charset="2"/>
              </a:rPr>
              <a:t>VS2019(windows</a:t>
            </a:r>
            <a:r>
              <a:rPr lang="zh-CN" altLang="en-US" dirty="0">
                <a:sym typeface="Symbol" panose="05050102010706020507" pitchFamily="18" charset="2"/>
              </a:rPr>
              <a:t>下</a:t>
            </a:r>
            <a:r>
              <a:rPr lang="en-US" altLang="zh-CN" dirty="0">
                <a:sym typeface="Symbol" panose="05050102010706020507" pitchFamily="18" charset="2"/>
              </a:rPr>
              <a:t>)</a:t>
            </a:r>
            <a:r>
              <a:rPr lang="zh-CN" altLang="en-US" dirty="0">
                <a:sym typeface="Symbol" panose="05050102010706020507" pitchFamily="18" charset="2"/>
              </a:rPr>
              <a:t>或</a:t>
            </a:r>
            <a:r>
              <a:rPr lang="en-US" altLang="zh-CN" dirty="0" err="1">
                <a:sym typeface="Symbol" panose="05050102010706020507" pitchFamily="18" charset="2"/>
              </a:rPr>
              <a:t>xcode</a:t>
            </a:r>
            <a:r>
              <a:rPr lang="en-US" altLang="zh-CN" dirty="0">
                <a:sym typeface="Symbol" panose="05050102010706020507" pitchFamily="18" charset="2"/>
              </a:rPr>
              <a:t>(</a:t>
            </a:r>
            <a:r>
              <a:rPr lang="en-US" altLang="zh-CN" dirty="0" err="1">
                <a:sym typeface="Symbol" panose="05050102010706020507" pitchFamily="18" charset="2"/>
              </a:rPr>
              <a:t>macos</a:t>
            </a:r>
            <a:r>
              <a:rPr lang="zh-CN" altLang="en-US" dirty="0">
                <a:sym typeface="Symbol" panose="05050102010706020507" pitchFamily="18" charset="2"/>
              </a:rPr>
              <a:t>下</a:t>
            </a:r>
            <a:r>
              <a:rPr lang="en-US" altLang="zh-CN" dirty="0">
                <a:sym typeface="Symbol" panose="05050102010706020507" pitchFamily="18" charset="2"/>
              </a:rPr>
              <a:t>)</a:t>
            </a:r>
            <a:r>
              <a:rPr lang="zh-CN" altLang="en-US" dirty="0">
                <a:sym typeface="Symbol" panose="05050102010706020507" pitchFamily="18" charset="2"/>
              </a:rPr>
              <a:t>，自行输入以下程序（不允许拷贝），注意缩进，运算符前后的空格。</a:t>
            </a:r>
            <a:endParaRPr lang="en-US" altLang="zh-CN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次作业内容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1589-95C3-42B1-8B1D-5D6DB0D704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084" y="2357611"/>
            <a:ext cx="696816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argc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[]) {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Min 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"Input the min number:\n"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"%d"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&amp;Min);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Max 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"Input the max number:\n"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"%d"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&amp;Max);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Sum 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Count = Max - Min +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Sum = Count * Min + Count * (Count -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/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"Sum is %d\n"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Sum);</a:t>
            </a:r>
            <a:endParaRPr lang="en-US" altLang="zh-CN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idx="1"/>
          </p:nvPr>
        </p:nvSpPr>
        <p:spPr>
          <a:xfrm>
            <a:off x="139960" y="1348268"/>
            <a:ext cx="6470150" cy="5151684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ym typeface="Symbol" panose="05050102010706020507" pitchFamily="18" charset="2"/>
              </a:rPr>
              <a:t>02</a:t>
            </a:r>
            <a:r>
              <a:rPr lang="zh-CN" altLang="en-US" dirty="0">
                <a:sym typeface="Symbol" panose="05050102010706020507" pitchFamily="18" charset="2"/>
              </a:rPr>
              <a:t>题：在</a:t>
            </a:r>
            <a:r>
              <a:rPr lang="en-US" altLang="zh-CN" dirty="0">
                <a:sym typeface="Symbol" panose="05050102010706020507" pitchFamily="18" charset="2"/>
              </a:rPr>
              <a:t>01</a:t>
            </a:r>
            <a:r>
              <a:rPr lang="zh-CN" altLang="en-US" dirty="0">
                <a:sym typeface="Symbol" panose="05050102010706020507" pitchFamily="18" charset="2"/>
              </a:rPr>
              <a:t>题的程序中，如果</a:t>
            </a:r>
            <a:r>
              <a:rPr lang="en-US" altLang="zh-CN" dirty="0">
                <a:sym typeface="Symbol" panose="05050102010706020507" pitchFamily="18" charset="2"/>
              </a:rPr>
              <a:t>int</a:t>
            </a:r>
            <a:r>
              <a:rPr lang="zh-CN" altLang="en-US" dirty="0">
                <a:sym typeface="Symbol" panose="05050102010706020507" pitchFamily="18" charset="2"/>
              </a:rPr>
              <a:t>占</a:t>
            </a:r>
            <a:r>
              <a:rPr lang="en-US" altLang="zh-CN" dirty="0">
                <a:sym typeface="Symbol" panose="05050102010706020507" pitchFamily="18" charset="2"/>
              </a:rPr>
              <a:t>4</a:t>
            </a:r>
            <a:r>
              <a:rPr lang="zh-CN" altLang="en-US" dirty="0">
                <a:sym typeface="Symbol" panose="05050102010706020507" pitchFamily="18" charset="2"/>
              </a:rPr>
              <a:t>字节，请问</a:t>
            </a:r>
            <a:r>
              <a:rPr lang="en-US" altLang="zh-CN" dirty="0">
                <a:sym typeface="Symbol" panose="05050102010706020507" pitchFamily="18" charset="2"/>
              </a:rPr>
              <a:t>Sum</a:t>
            </a:r>
            <a:r>
              <a:rPr lang="zh-CN" altLang="en-US" dirty="0">
                <a:sym typeface="Symbol" panose="05050102010706020507" pitchFamily="18" charset="2"/>
              </a:rPr>
              <a:t>在何种输入下会发生溢出？</a:t>
            </a:r>
            <a:r>
              <a:rPr lang="zh-CN" altLang="en-US" b="1" dirty="0">
                <a:sym typeface="Symbol" panose="05050102010706020507" pitchFamily="18" charset="2"/>
              </a:rPr>
              <a:t>请用作业纸手写答案、分析或推导过程</a:t>
            </a:r>
            <a:r>
              <a:rPr lang="zh-CN" altLang="en-US" dirty="0">
                <a:sym typeface="Symbol" panose="05050102010706020507" pitchFamily="18" charset="2"/>
              </a:rPr>
              <a:t>。理论推导，编程测试均可。请尽可能详细的描述你思考的过程。</a:t>
            </a:r>
            <a:endParaRPr lang="en-US" altLang="zh-CN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altLang="zh-CN" dirty="0"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截止时间（</a:t>
            </a:r>
            <a:r>
              <a:rPr lang="en-US" altLang="zh-CN" dirty="0" err="1">
                <a:sym typeface="Symbol" panose="05050102010706020507" pitchFamily="18" charset="2"/>
              </a:rPr>
              <a:t>DeadLine</a:t>
            </a:r>
            <a:r>
              <a:rPr lang="zh-CN" altLang="en-US" dirty="0">
                <a:sym typeface="Symbol" panose="05050102010706020507" pitchFamily="18" charset="2"/>
              </a:rPr>
              <a:t>， </a:t>
            </a:r>
            <a:r>
              <a:rPr lang="en-US" altLang="zh-CN" dirty="0">
                <a:sym typeface="Symbol" panose="05050102010706020507" pitchFamily="18" charset="2"/>
              </a:rPr>
              <a:t>DDL</a:t>
            </a:r>
            <a:r>
              <a:rPr lang="zh-CN" altLang="en-US" dirty="0">
                <a:sym typeface="Symbol" panose="05050102010706020507" pitchFamily="18" charset="2"/>
              </a:rPr>
              <a:t>）为下周</a:t>
            </a:r>
            <a:r>
              <a:rPr lang="en-US" altLang="zh-CN" dirty="0">
                <a:sym typeface="Symbol" panose="05050102010706020507" pitchFamily="18" charset="2"/>
              </a:rPr>
              <a:t>3</a:t>
            </a:r>
            <a:r>
              <a:rPr lang="zh-CN" altLang="en-US" dirty="0">
                <a:sym typeface="Symbol" panose="05050102010706020507" pitchFamily="18" charset="2"/>
              </a:rPr>
              <a:t>晚</a:t>
            </a:r>
            <a:r>
              <a:rPr lang="en-US" altLang="zh-CN" dirty="0">
                <a:sym typeface="Symbol" panose="05050102010706020507" pitchFamily="18" charset="2"/>
              </a:rPr>
              <a:t>22</a:t>
            </a:r>
            <a:r>
              <a:rPr lang="zh-CN" altLang="en-US" dirty="0">
                <a:sym typeface="Symbol" panose="05050102010706020507" pitchFamily="18" charset="2"/>
              </a:rPr>
              <a:t>：</a:t>
            </a:r>
            <a:r>
              <a:rPr lang="en-US" altLang="zh-CN" dirty="0">
                <a:sym typeface="Symbol" panose="05050102010706020507" pitchFamily="18" charset="2"/>
              </a:rPr>
              <a:t>00</a:t>
            </a:r>
            <a:r>
              <a:rPr lang="zh-CN" altLang="en-US" dirty="0">
                <a:sym typeface="Symbol" panose="05050102010706020507" pitchFamily="18" charset="2"/>
              </a:rPr>
              <a:t>：</a:t>
            </a:r>
            <a:endParaRPr lang="en-US" altLang="zh-CN" dirty="0">
              <a:sym typeface="Symbol" panose="05050102010706020507" pitchFamily="18" charset="2"/>
            </a:endParaRPr>
          </a:p>
          <a:p>
            <a:pPr lvl="1"/>
            <a:r>
              <a:rPr lang="zh-CN" altLang="en-US" dirty="0">
                <a:sym typeface="Symbol" panose="05050102010706020507" pitchFamily="18" charset="2"/>
              </a:rPr>
              <a:t>第</a:t>
            </a:r>
            <a:r>
              <a:rPr lang="en-US" altLang="zh-CN" dirty="0">
                <a:sym typeface="Symbol" panose="05050102010706020507" pitchFamily="18" charset="2"/>
              </a:rPr>
              <a:t>01</a:t>
            </a:r>
            <a:r>
              <a:rPr lang="zh-CN" altLang="en-US" dirty="0">
                <a:sym typeface="Symbol" panose="05050102010706020507" pitchFamily="18" charset="2"/>
              </a:rPr>
              <a:t>题，请提交至网络学堂；</a:t>
            </a:r>
            <a:endParaRPr lang="en-US" altLang="zh-CN" dirty="0">
              <a:sym typeface="Symbol" panose="05050102010706020507" pitchFamily="18" charset="2"/>
            </a:endParaRPr>
          </a:p>
          <a:p>
            <a:pPr lvl="1"/>
            <a:r>
              <a:rPr lang="zh-CN" altLang="en-US" dirty="0">
                <a:sym typeface="Symbol" panose="05050102010706020507" pitchFamily="18" charset="2"/>
              </a:rPr>
              <a:t>第</a:t>
            </a:r>
            <a:r>
              <a:rPr lang="en-US" altLang="zh-CN" dirty="0">
                <a:sym typeface="Symbol" panose="05050102010706020507" pitchFamily="18" charset="2"/>
              </a:rPr>
              <a:t>02</a:t>
            </a:r>
            <a:r>
              <a:rPr lang="zh-CN" altLang="en-US" dirty="0">
                <a:sym typeface="Symbol" panose="05050102010706020507" pitchFamily="18" charset="2"/>
              </a:rPr>
              <a:t>题，请班长</a:t>
            </a:r>
            <a:r>
              <a:rPr lang="en-US" altLang="zh-CN" dirty="0">
                <a:sym typeface="Symbol" panose="05050102010706020507" pitchFamily="18" charset="2"/>
              </a:rPr>
              <a:t>/</a:t>
            </a:r>
            <a:r>
              <a:rPr lang="zh-CN" altLang="en-US" dirty="0">
                <a:sym typeface="Symbol" panose="05050102010706020507" pitchFamily="18" charset="2"/>
              </a:rPr>
              <a:t>学委</a:t>
            </a:r>
            <a:r>
              <a:rPr lang="en-US" altLang="zh-CN" dirty="0">
                <a:sym typeface="Symbol" panose="05050102010706020507" pitchFamily="18" charset="2"/>
              </a:rPr>
              <a:t>/</a:t>
            </a:r>
            <a:r>
              <a:rPr lang="zh-CN" altLang="en-US" dirty="0">
                <a:sym typeface="Symbol" panose="05050102010706020507" pitchFamily="18" charset="2"/>
              </a:rPr>
              <a:t>课代表，收齐后交到中央主楼</a:t>
            </a:r>
            <a:r>
              <a:rPr lang="en-US" altLang="zh-CN" dirty="0">
                <a:sym typeface="Symbol" panose="05050102010706020507" pitchFamily="18" charset="2"/>
              </a:rPr>
              <a:t>825</a:t>
            </a:r>
            <a:r>
              <a:rPr lang="zh-CN" altLang="en-US" dirty="0">
                <a:sym typeface="Symbol" panose="05050102010706020507" pitchFamily="18" charset="2"/>
              </a:rPr>
              <a:t>室，范老师办公室门口有作业收集箱。不能返校的同学请发送电子版到任一助教邮箱（</a:t>
            </a:r>
            <a:r>
              <a:rPr lang="en-US" altLang="zh-CN" dirty="0">
                <a:sym typeface="Symbol" panose="05050102010706020507" pitchFamily="18" charset="2"/>
              </a:rPr>
              <a:t>PPT</a:t>
            </a:r>
            <a:r>
              <a:rPr lang="zh-CN" altLang="en-US" dirty="0">
                <a:sym typeface="Symbol" panose="05050102010706020507" pitchFamily="18" charset="2"/>
              </a:rPr>
              <a:t>开头有哦）</a:t>
            </a:r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次作业内容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1589-95C3-42B1-8B1D-5D6DB0D704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5995" y="2908453"/>
            <a:ext cx="2534954" cy="33799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课程介绍</a:t>
            </a:r>
            <a:r>
              <a:rPr lang="zh-CN" altLang="en-US" sz="2400" dirty="0">
                <a:solidFill>
                  <a:srgbClr val="FFFF00"/>
                </a:solidFill>
              </a:rPr>
              <a:t>：课程考核</a:t>
            </a:r>
            <a:endParaRPr kumimoji="1" lang="zh-CN" altLang="en-US" b="1" dirty="0">
              <a:solidFill>
                <a:srgbClr val="0066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考试</a:t>
            </a:r>
            <a:r>
              <a:rPr lang="en-US" altLang="zh-CN" dirty="0"/>
              <a:t>70%</a:t>
            </a:r>
            <a:r>
              <a:rPr lang="zh-CN" altLang="en-US" dirty="0"/>
              <a:t>（期中</a:t>
            </a:r>
            <a:r>
              <a:rPr lang="en-US" altLang="zh-CN" dirty="0">
                <a:solidFill>
                  <a:srgbClr val="C00000"/>
                </a:solidFill>
              </a:rPr>
              <a:t>30%</a:t>
            </a:r>
            <a:r>
              <a:rPr lang="zh-CN" altLang="en-US" dirty="0"/>
              <a:t>、期末</a:t>
            </a:r>
            <a:r>
              <a:rPr lang="en-US" altLang="zh-CN" b="1" dirty="0">
                <a:solidFill>
                  <a:srgbClr val="C00000"/>
                </a:solidFill>
              </a:rPr>
              <a:t>40%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期中开卷</a:t>
            </a:r>
            <a:r>
              <a:rPr lang="zh-CN" altLang="en-US" b="1" dirty="0">
                <a:solidFill>
                  <a:srgbClr val="C00000"/>
                </a:solidFill>
              </a:rPr>
              <a:t>上机编程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期末开卷</a:t>
            </a:r>
            <a:r>
              <a:rPr lang="zh-CN" altLang="en-US" b="1" dirty="0">
                <a:solidFill>
                  <a:srgbClr val="C00000"/>
                </a:solidFill>
              </a:rPr>
              <a:t>上机编程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dirty="0"/>
              <a:t>平时作业</a:t>
            </a:r>
            <a:r>
              <a:rPr lang="en-US" altLang="zh-CN" dirty="0"/>
              <a:t>30%</a:t>
            </a:r>
            <a:endParaRPr lang="en-US" altLang="zh-CN" dirty="0"/>
          </a:p>
          <a:p>
            <a:pPr lvl="1"/>
            <a:r>
              <a:rPr lang="zh-CN" altLang="en-US" dirty="0"/>
              <a:t>每周一次</a:t>
            </a:r>
            <a:endParaRPr lang="en-US" altLang="zh-CN" dirty="0"/>
          </a:p>
          <a:p>
            <a:pPr lvl="1"/>
            <a:r>
              <a:rPr lang="zh-CN" altLang="en-US" dirty="0"/>
              <a:t>按时提交</a:t>
            </a:r>
            <a:endParaRPr lang="en-US" altLang="zh-CN" dirty="0"/>
          </a:p>
          <a:p>
            <a:pPr lvl="1"/>
            <a:r>
              <a:rPr lang="zh-CN" altLang="en-US" dirty="0"/>
              <a:t>机器测试</a:t>
            </a:r>
            <a:endParaRPr lang="en-US" altLang="zh-CN" dirty="0"/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C1262C-DDDA-4178-AE5D-5D77D13900CF}" type="slidenum">
              <a:rPr lang="en-US" altLang="zh-CN"/>
            </a:fld>
            <a:endParaRPr lang="en-US" altLang="zh-C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61" y="2646947"/>
            <a:ext cx="3574213" cy="33528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48AD-96B2-42DA-9462-CE976A101CA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d7a121fd-8b32-4098-9d69-6ed5c3601ab8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17457</Words>
  <Application>WPS 演示</Application>
  <PresentationFormat>全屏显示(4:3)</PresentationFormat>
  <Paragraphs>2450</Paragraphs>
  <Slides>84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84</vt:i4>
      </vt:variant>
    </vt:vector>
  </HeadingPairs>
  <TitlesOfParts>
    <vt:vector size="108" baseType="lpstr">
      <vt:lpstr>Arial</vt:lpstr>
      <vt:lpstr>宋体</vt:lpstr>
      <vt:lpstr>Wingdings</vt:lpstr>
      <vt:lpstr>微软雅黑</vt:lpstr>
      <vt:lpstr>Calibri</vt:lpstr>
      <vt:lpstr>Times New Roman</vt:lpstr>
      <vt:lpstr>黑体</vt:lpstr>
      <vt:lpstr>Verdana</vt:lpstr>
      <vt:lpstr>Arial Unicode MS</vt:lpstr>
      <vt:lpstr>Menlo</vt:lpstr>
      <vt:lpstr>Segoe Print</vt:lpstr>
      <vt:lpstr>Calibri Light</vt:lpstr>
      <vt:lpstr>Monotype Sorts</vt:lpstr>
      <vt:lpstr>Wingdings</vt:lpstr>
      <vt:lpstr>楷体_GB2312</vt:lpstr>
      <vt:lpstr>新宋体</vt:lpstr>
      <vt:lpstr>Tahoma</vt:lpstr>
      <vt:lpstr>Heiti SC Medium</vt:lpstr>
      <vt:lpstr>等线</vt:lpstr>
      <vt:lpstr>Symbol</vt:lpstr>
      <vt:lpstr>Office Theme</vt:lpstr>
      <vt:lpstr>Equation.DSMT4</vt:lpstr>
      <vt:lpstr>Equation.DSMT4</vt:lpstr>
      <vt:lpstr>Equation.DSMT4</vt:lpstr>
      <vt:lpstr>《计算机语言与程序设计》 第1周</vt:lpstr>
      <vt:lpstr>教师简介</vt:lpstr>
      <vt:lpstr>助教信息</vt:lpstr>
      <vt:lpstr>答疑</vt:lpstr>
      <vt:lpstr>课程群</vt:lpstr>
      <vt:lpstr>课程介绍：课程定位与目标</vt:lpstr>
      <vt:lpstr>课程介绍：难不难？也难，也不难</vt:lpstr>
      <vt:lpstr>课程介绍：难不难？也难，也不难</vt:lpstr>
      <vt:lpstr>课程介绍：课程考核</vt:lpstr>
      <vt:lpstr>课程介绍：课后作业</vt:lpstr>
      <vt:lpstr>约法N章：纪律</vt:lpstr>
      <vt:lpstr>约法N章：纪律</vt:lpstr>
      <vt:lpstr>约法N章：知识产权</vt:lpstr>
      <vt:lpstr>约法N章：警醒</vt:lpstr>
      <vt:lpstr>计算机系统与工作原理</vt:lpstr>
      <vt:lpstr>计算机系统与工作原理</vt:lpstr>
      <vt:lpstr>计算机系统与工作原理</vt:lpstr>
      <vt:lpstr>计算机系统与工作原理</vt:lpstr>
      <vt:lpstr>二进制</vt:lpstr>
      <vt:lpstr>二进制</vt:lpstr>
      <vt:lpstr>编程方式的发展</vt:lpstr>
      <vt:lpstr>编程方式的发展</vt:lpstr>
      <vt:lpstr>编程方式的发展</vt:lpstr>
      <vt:lpstr>计算机语言发展历史</vt:lpstr>
      <vt:lpstr>C语言发展与版本</vt:lpstr>
      <vt:lpstr>计算机语言学习规律</vt:lpstr>
      <vt:lpstr>计算机语言学习规律</vt:lpstr>
      <vt:lpstr>第一个C程序</vt:lpstr>
      <vt:lpstr>程序要素：函数</vt:lpstr>
      <vt:lpstr>程序要素：main函数</vt:lpstr>
      <vt:lpstr>程序要素：语句</vt:lpstr>
      <vt:lpstr>程序要素：输入与输出</vt:lpstr>
      <vt:lpstr>程序要素：注释</vt:lpstr>
      <vt:lpstr>第二个C程序：程序是给人看的！！！</vt:lpstr>
      <vt:lpstr>第二个C程序：不好的编程习惯——不说人话！</vt:lpstr>
      <vt:lpstr>第二个C程序：不好的编程习惯——不说人话！</vt:lpstr>
      <vt:lpstr>第二个C程序：不好的编程习惯——不说人话！</vt:lpstr>
      <vt:lpstr>第二个C程序：不好的编程习惯——不说人话！</vt:lpstr>
      <vt:lpstr>程序要素：数据类型，常量、变量、字面量</vt:lpstr>
      <vt:lpstr>数据类型、变量、常量、字面量</vt:lpstr>
      <vt:lpstr>预备知识（1）</vt:lpstr>
      <vt:lpstr>预备知识(2)：进制转换</vt:lpstr>
      <vt:lpstr>数学意义上的进制转换：二进制、八进制、十六进制十进制</vt:lpstr>
      <vt:lpstr>数学意义上的进制转换：十进制二进制、八进制、十六进制</vt:lpstr>
      <vt:lpstr>数学意义上的进制转换：十进制二进制、八进制、十六进制</vt:lpstr>
      <vt:lpstr>数学意义上的进制转换：二进制八进制</vt:lpstr>
      <vt:lpstr>数学意义上的进制转换：二进制十六进制</vt:lpstr>
      <vt:lpstr>1. 基础数据类型</vt:lpstr>
      <vt:lpstr>1.1 整型数据：分类</vt:lpstr>
      <vt:lpstr>1.1 整型数据：原码</vt:lpstr>
      <vt:lpstr>1.1 整型数据：原码</vt:lpstr>
      <vt:lpstr>1.1 整型数据：补码</vt:lpstr>
      <vt:lpstr>1.1 整型数据：补码</vt:lpstr>
      <vt:lpstr>1.1 整型数据：补码</vt:lpstr>
      <vt:lpstr>1.1 整型数据：补码</vt:lpstr>
      <vt:lpstr>1.1 整型数据：补码</vt:lpstr>
      <vt:lpstr>1.1 整型数据：取值范围</vt:lpstr>
      <vt:lpstr>1.1 整型数据：取值范围</vt:lpstr>
      <vt:lpstr>1.1 整型数据：取值范围</vt:lpstr>
      <vt:lpstr>1.1 整型数据：同码不同值</vt:lpstr>
      <vt:lpstr>1.1 整型数据：溢出(编程计算和数学计算的不同)</vt:lpstr>
      <vt:lpstr>局部小结：整数类型的值与码</vt:lpstr>
      <vt:lpstr>局部小结：整数类型的值与码</vt:lpstr>
      <vt:lpstr>局部小结：整数类型的值与码</vt:lpstr>
      <vt:lpstr>局部小结：整数类型的值与码</vt:lpstr>
      <vt:lpstr>局部小结：整数类型的值与码</vt:lpstr>
      <vt:lpstr>局部小结：整数类型的值与码</vt:lpstr>
      <vt:lpstr>扩展思考</vt:lpstr>
      <vt:lpstr>程序化思考训练</vt:lpstr>
      <vt:lpstr>程序化思考训练</vt:lpstr>
      <vt:lpstr>程序化思考训练</vt:lpstr>
      <vt:lpstr>程序化思考训练</vt:lpstr>
      <vt:lpstr>程序化思考训练</vt:lpstr>
      <vt:lpstr>程序化思考训练</vt:lpstr>
      <vt:lpstr>程序化思考训练</vt:lpstr>
      <vt:lpstr>程序化思考训练</vt:lpstr>
      <vt:lpstr>程序化思考训练</vt:lpstr>
      <vt:lpstr>程序化思考训练</vt:lpstr>
      <vt:lpstr>程序化思考训练</vt:lpstr>
      <vt:lpstr>程序化思考训练</vt:lpstr>
      <vt:lpstr> 作业提交标准</vt:lpstr>
      <vt:lpstr>第1次作业</vt:lpstr>
      <vt:lpstr>第1次作业内容</vt:lpstr>
      <vt:lpstr>第1次作业内容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Tsinghua</dc:creator>
  <cp:lastModifiedBy>xiaosong </cp:lastModifiedBy>
  <cp:revision>396</cp:revision>
  <dcterms:created xsi:type="dcterms:W3CDTF">2017-04-20T02:24:00Z</dcterms:created>
  <dcterms:modified xsi:type="dcterms:W3CDTF">2020-10-09T10:43:28Z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